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8"/>
  </p:notesMasterIdLst>
  <p:sldIdLst>
    <p:sldId id="259" r:id="rId2"/>
    <p:sldId id="360" r:id="rId3"/>
    <p:sldId id="359" r:id="rId4"/>
    <p:sldId id="368" r:id="rId5"/>
    <p:sldId id="332" r:id="rId6"/>
    <p:sldId id="341" r:id="rId7"/>
    <p:sldId id="369" r:id="rId8"/>
    <p:sldId id="356" r:id="rId9"/>
    <p:sldId id="357" r:id="rId10"/>
    <p:sldId id="335" r:id="rId11"/>
    <p:sldId id="343" r:id="rId12"/>
    <p:sldId id="358" r:id="rId13"/>
    <p:sldId id="373" r:id="rId14"/>
    <p:sldId id="374" r:id="rId15"/>
    <p:sldId id="346" r:id="rId16"/>
    <p:sldId id="331" r:id="rId17"/>
    <p:sldId id="348" r:id="rId18"/>
    <p:sldId id="372" r:id="rId19"/>
    <p:sldId id="371" r:id="rId20"/>
    <p:sldId id="272" r:id="rId21"/>
    <p:sldId id="327" r:id="rId22"/>
    <p:sldId id="349" r:id="rId23"/>
    <p:sldId id="364" r:id="rId24"/>
    <p:sldId id="362" r:id="rId25"/>
    <p:sldId id="363" r:id="rId26"/>
    <p:sldId id="365" r:id="rId27"/>
    <p:sldId id="366" r:id="rId28"/>
    <p:sldId id="367" r:id="rId29"/>
    <p:sldId id="338" r:id="rId30"/>
    <p:sldId id="353" r:id="rId31"/>
    <p:sldId id="354" r:id="rId32"/>
    <p:sldId id="355" r:id="rId33"/>
    <p:sldId id="350" r:id="rId34"/>
    <p:sldId id="274" r:id="rId35"/>
    <p:sldId id="330" r:id="rId36"/>
    <p:sldId id="361" r:id="rId37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66FFFF"/>
    <a:srgbClr val="003300"/>
    <a:srgbClr val="3399FF"/>
    <a:srgbClr val="CC99FF"/>
    <a:srgbClr val="66FF33"/>
    <a:srgbClr val="99FF99"/>
    <a:srgbClr val="FF99FF"/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EBC8DB-164C-43EA-92A0-D9786E4F08C7}" type="doc">
      <dgm:prSet loTypeId="urn:microsoft.com/office/officeart/2005/8/layout/venn1" loCatId="relationship" qsTypeId="urn:microsoft.com/office/officeart/2005/8/quickstyle/simple1" qsCatId="simple" csTypeId="urn:microsoft.com/office/officeart/2005/8/colors/accent2_3" csCatId="accent2" phldr="1"/>
      <dgm:spPr/>
    </dgm:pt>
    <dgm:pt modelId="{453800CA-F0C2-4BD3-B4FA-406C6F56602E}">
      <dgm:prSet phldrT="[Text]"/>
      <dgm:spPr/>
      <dgm:t>
        <a:bodyPr/>
        <a:lstStyle/>
        <a:p>
          <a:r>
            <a:rPr lang="en-GB" dirty="0" smtClean="0"/>
            <a:t>Funding Council</a:t>
          </a:r>
        </a:p>
        <a:p>
          <a:r>
            <a:rPr lang="en-GB" dirty="0" smtClean="0"/>
            <a:t>(Government)</a:t>
          </a:r>
          <a:endParaRPr lang="en-GB" dirty="0"/>
        </a:p>
      </dgm:t>
    </dgm:pt>
    <dgm:pt modelId="{2496D5A8-9690-44DE-8473-B8A4008820C5}" type="parTrans" cxnId="{FB66E3BF-134C-46FD-93D2-A6E7C1418FE8}">
      <dgm:prSet/>
      <dgm:spPr/>
      <dgm:t>
        <a:bodyPr/>
        <a:lstStyle/>
        <a:p>
          <a:endParaRPr lang="en-GB"/>
        </a:p>
      </dgm:t>
    </dgm:pt>
    <dgm:pt modelId="{C46CBCC3-5857-483D-A6B1-0039517C54F6}" type="sibTrans" cxnId="{FB66E3BF-134C-46FD-93D2-A6E7C1418FE8}">
      <dgm:prSet/>
      <dgm:spPr/>
      <dgm:t>
        <a:bodyPr/>
        <a:lstStyle/>
        <a:p>
          <a:endParaRPr lang="en-GB"/>
        </a:p>
      </dgm:t>
    </dgm:pt>
    <dgm:pt modelId="{E76B783A-7B46-4945-A6D2-6C9A0DB10AF7}">
      <dgm:prSet phldrT="[Text]"/>
      <dgm:spPr/>
      <dgm:t>
        <a:bodyPr/>
        <a:lstStyle/>
        <a:p>
          <a:r>
            <a:rPr lang="en-GB" dirty="0" smtClean="0"/>
            <a:t>Institutional Management</a:t>
          </a:r>
          <a:endParaRPr lang="en-GB" dirty="0"/>
        </a:p>
      </dgm:t>
    </dgm:pt>
    <dgm:pt modelId="{8CA1CC14-0216-4CB5-9A6E-658F9E5AC7E5}" type="parTrans" cxnId="{6AC693D5-CABE-4450-8D5B-382343933C7B}">
      <dgm:prSet/>
      <dgm:spPr/>
      <dgm:t>
        <a:bodyPr/>
        <a:lstStyle/>
        <a:p>
          <a:endParaRPr lang="en-GB"/>
        </a:p>
      </dgm:t>
    </dgm:pt>
    <dgm:pt modelId="{CEC9B6A2-2379-4B69-8905-3E6CBE8BBAB8}" type="sibTrans" cxnId="{6AC693D5-CABE-4450-8D5B-382343933C7B}">
      <dgm:prSet/>
      <dgm:spPr/>
      <dgm:t>
        <a:bodyPr/>
        <a:lstStyle/>
        <a:p>
          <a:endParaRPr lang="en-GB"/>
        </a:p>
      </dgm:t>
    </dgm:pt>
    <dgm:pt modelId="{6B92A79E-D3C1-4533-965C-3523AA37A596}">
      <dgm:prSet phldrT="[Text]"/>
      <dgm:spPr/>
      <dgm:t>
        <a:bodyPr/>
        <a:lstStyle/>
        <a:p>
          <a:r>
            <a:rPr lang="en-GB" dirty="0" smtClean="0"/>
            <a:t>Governing Body</a:t>
          </a:r>
        </a:p>
        <a:p>
          <a:r>
            <a:rPr lang="en-GB" dirty="0" smtClean="0"/>
            <a:t>(Court)</a:t>
          </a:r>
          <a:endParaRPr lang="en-GB" dirty="0"/>
        </a:p>
      </dgm:t>
    </dgm:pt>
    <dgm:pt modelId="{F34BDA0F-8CB2-4CB3-8EBF-CB64B1BAEB08}" type="parTrans" cxnId="{A9862556-3A84-462D-99A3-15A84E9BE671}">
      <dgm:prSet/>
      <dgm:spPr/>
      <dgm:t>
        <a:bodyPr/>
        <a:lstStyle/>
        <a:p>
          <a:endParaRPr lang="en-GB"/>
        </a:p>
      </dgm:t>
    </dgm:pt>
    <dgm:pt modelId="{8383F799-2AF7-405C-A646-1BE37A6C1B90}" type="sibTrans" cxnId="{A9862556-3A84-462D-99A3-15A84E9BE671}">
      <dgm:prSet/>
      <dgm:spPr/>
      <dgm:t>
        <a:bodyPr/>
        <a:lstStyle/>
        <a:p>
          <a:endParaRPr lang="en-GB"/>
        </a:p>
      </dgm:t>
    </dgm:pt>
    <dgm:pt modelId="{1477A088-5BF6-42C2-A02E-277C2BC1F6C6}" type="pres">
      <dgm:prSet presAssocID="{87EBC8DB-164C-43EA-92A0-D9786E4F08C7}" presName="compositeShape" presStyleCnt="0">
        <dgm:presLayoutVars>
          <dgm:chMax val="7"/>
          <dgm:dir/>
          <dgm:resizeHandles val="exact"/>
        </dgm:presLayoutVars>
      </dgm:prSet>
      <dgm:spPr/>
    </dgm:pt>
    <dgm:pt modelId="{930FD805-C9A7-4182-A99F-D0BAF5CE2922}" type="pres">
      <dgm:prSet presAssocID="{453800CA-F0C2-4BD3-B4FA-406C6F56602E}" presName="circ1" presStyleLbl="vennNode1" presStyleIdx="0" presStyleCnt="3" custLinFactNeighborX="-781" custLinFactNeighborY="521"/>
      <dgm:spPr/>
      <dgm:t>
        <a:bodyPr/>
        <a:lstStyle/>
        <a:p>
          <a:endParaRPr lang="en-GB"/>
        </a:p>
      </dgm:t>
    </dgm:pt>
    <dgm:pt modelId="{0DAAA0C1-E10A-4FFF-8D4D-8AA2A22F614C}" type="pres">
      <dgm:prSet presAssocID="{453800CA-F0C2-4BD3-B4FA-406C6F56602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EDE682-0F53-4C6D-9D5E-29A3CD7E2003}" type="pres">
      <dgm:prSet presAssocID="{E76B783A-7B46-4945-A6D2-6C9A0DB10AF7}" presName="circ2" presStyleLbl="vennNode1" presStyleIdx="1" presStyleCnt="3"/>
      <dgm:spPr/>
      <dgm:t>
        <a:bodyPr/>
        <a:lstStyle/>
        <a:p>
          <a:endParaRPr lang="en-GB"/>
        </a:p>
      </dgm:t>
    </dgm:pt>
    <dgm:pt modelId="{CB3DF6FA-C6EB-4FE9-AAA9-B5FA99FB217D}" type="pres">
      <dgm:prSet presAssocID="{E76B783A-7B46-4945-A6D2-6C9A0DB10AF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B7C68C-ADCD-4042-AF08-452E2B98D0C6}" type="pres">
      <dgm:prSet presAssocID="{6B92A79E-D3C1-4533-965C-3523AA37A596}" presName="circ3" presStyleLbl="vennNode1" presStyleIdx="2" presStyleCnt="3"/>
      <dgm:spPr/>
      <dgm:t>
        <a:bodyPr/>
        <a:lstStyle/>
        <a:p>
          <a:endParaRPr lang="en-GB"/>
        </a:p>
      </dgm:t>
    </dgm:pt>
    <dgm:pt modelId="{769D12E4-62FC-4983-8457-AC9C112B9A88}" type="pres">
      <dgm:prSet presAssocID="{6B92A79E-D3C1-4533-965C-3523AA37A59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F01D6D8-FB6E-463E-8C67-AB9CBF5A3AD8}" type="presOf" srcId="{453800CA-F0C2-4BD3-B4FA-406C6F56602E}" destId="{930FD805-C9A7-4182-A99F-D0BAF5CE2922}" srcOrd="0" destOrd="0" presId="urn:microsoft.com/office/officeart/2005/8/layout/venn1"/>
    <dgm:cxn modelId="{A57329A2-7958-49F1-8AAD-25ED9E0E8E6B}" type="presOf" srcId="{6B92A79E-D3C1-4533-965C-3523AA37A596}" destId="{B5B7C68C-ADCD-4042-AF08-452E2B98D0C6}" srcOrd="0" destOrd="0" presId="urn:microsoft.com/office/officeart/2005/8/layout/venn1"/>
    <dgm:cxn modelId="{6AC693D5-CABE-4450-8D5B-382343933C7B}" srcId="{87EBC8DB-164C-43EA-92A0-D9786E4F08C7}" destId="{E76B783A-7B46-4945-A6D2-6C9A0DB10AF7}" srcOrd="1" destOrd="0" parTransId="{8CA1CC14-0216-4CB5-9A6E-658F9E5AC7E5}" sibTransId="{CEC9B6A2-2379-4B69-8905-3E6CBE8BBAB8}"/>
    <dgm:cxn modelId="{A9862556-3A84-462D-99A3-15A84E9BE671}" srcId="{87EBC8DB-164C-43EA-92A0-D9786E4F08C7}" destId="{6B92A79E-D3C1-4533-965C-3523AA37A596}" srcOrd="2" destOrd="0" parTransId="{F34BDA0F-8CB2-4CB3-8EBF-CB64B1BAEB08}" sibTransId="{8383F799-2AF7-405C-A646-1BE37A6C1B90}"/>
    <dgm:cxn modelId="{CAA4E0E4-0139-4849-BC79-ED0E407EDEF6}" type="presOf" srcId="{6B92A79E-D3C1-4533-965C-3523AA37A596}" destId="{769D12E4-62FC-4983-8457-AC9C112B9A88}" srcOrd="1" destOrd="0" presId="urn:microsoft.com/office/officeart/2005/8/layout/venn1"/>
    <dgm:cxn modelId="{FB66E3BF-134C-46FD-93D2-A6E7C1418FE8}" srcId="{87EBC8DB-164C-43EA-92A0-D9786E4F08C7}" destId="{453800CA-F0C2-4BD3-B4FA-406C6F56602E}" srcOrd="0" destOrd="0" parTransId="{2496D5A8-9690-44DE-8473-B8A4008820C5}" sibTransId="{C46CBCC3-5857-483D-A6B1-0039517C54F6}"/>
    <dgm:cxn modelId="{B7CEA22F-5A5B-4D9A-AAD6-ECDA1865A774}" type="presOf" srcId="{453800CA-F0C2-4BD3-B4FA-406C6F56602E}" destId="{0DAAA0C1-E10A-4FFF-8D4D-8AA2A22F614C}" srcOrd="1" destOrd="0" presId="urn:microsoft.com/office/officeart/2005/8/layout/venn1"/>
    <dgm:cxn modelId="{0375EC80-BC25-4422-8B27-862FD6C70F6D}" type="presOf" srcId="{E76B783A-7B46-4945-A6D2-6C9A0DB10AF7}" destId="{CB3DF6FA-C6EB-4FE9-AAA9-B5FA99FB217D}" srcOrd="1" destOrd="0" presId="urn:microsoft.com/office/officeart/2005/8/layout/venn1"/>
    <dgm:cxn modelId="{AF0824F1-CEA9-440E-9CE0-3908CB5EA845}" type="presOf" srcId="{87EBC8DB-164C-43EA-92A0-D9786E4F08C7}" destId="{1477A088-5BF6-42C2-A02E-277C2BC1F6C6}" srcOrd="0" destOrd="0" presId="urn:microsoft.com/office/officeart/2005/8/layout/venn1"/>
    <dgm:cxn modelId="{890A3560-B65C-429C-9330-174EDAF621A2}" type="presOf" srcId="{E76B783A-7B46-4945-A6D2-6C9A0DB10AF7}" destId="{3EEDE682-0F53-4C6D-9D5E-29A3CD7E2003}" srcOrd="0" destOrd="0" presId="urn:microsoft.com/office/officeart/2005/8/layout/venn1"/>
    <dgm:cxn modelId="{F3B5202B-34A2-41AE-B195-96B3F63A0648}" type="presParOf" srcId="{1477A088-5BF6-42C2-A02E-277C2BC1F6C6}" destId="{930FD805-C9A7-4182-A99F-D0BAF5CE2922}" srcOrd="0" destOrd="0" presId="urn:microsoft.com/office/officeart/2005/8/layout/venn1"/>
    <dgm:cxn modelId="{6DFF625C-17CA-48A7-9E2E-ECA1D499CB79}" type="presParOf" srcId="{1477A088-5BF6-42C2-A02E-277C2BC1F6C6}" destId="{0DAAA0C1-E10A-4FFF-8D4D-8AA2A22F614C}" srcOrd="1" destOrd="0" presId="urn:microsoft.com/office/officeart/2005/8/layout/venn1"/>
    <dgm:cxn modelId="{90658159-62DC-49AC-B96D-BFE7B074F171}" type="presParOf" srcId="{1477A088-5BF6-42C2-A02E-277C2BC1F6C6}" destId="{3EEDE682-0F53-4C6D-9D5E-29A3CD7E2003}" srcOrd="2" destOrd="0" presId="urn:microsoft.com/office/officeart/2005/8/layout/venn1"/>
    <dgm:cxn modelId="{F19157CE-46F8-40D6-8744-741C2D15AC76}" type="presParOf" srcId="{1477A088-5BF6-42C2-A02E-277C2BC1F6C6}" destId="{CB3DF6FA-C6EB-4FE9-AAA9-B5FA99FB217D}" srcOrd="3" destOrd="0" presId="urn:microsoft.com/office/officeart/2005/8/layout/venn1"/>
    <dgm:cxn modelId="{2E23D07A-A90E-428B-89E3-11097BC83EBA}" type="presParOf" srcId="{1477A088-5BF6-42C2-A02E-277C2BC1F6C6}" destId="{B5B7C68C-ADCD-4042-AF08-452E2B98D0C6}" srcOrd="4" destOrd="0" presId="urn:microsoft.com/office/officeart/2005/8/layout/venn1"/>
    <dgm:cxn modelId="{BA1A33AB-0F40-4CAF-AE3A-255E8439F15E}" type="presParOf" srcId="{1477A088-5BF6-42C2-A02E-277C2BC1F6C6}" destId="{769D12E4-62FC-4983-8457-AC9C112B9A8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22867D5-4AEA-4A56-8C08-3D65B58B18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80446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Will draw on recent consultation docs on University Governance in Scotland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867D5-4AEA-4A56-8C08-3D65B58B18D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campus 2007 (</a:t>
            </a:r>
            <a:r>
              <a:rPr lang="en-GB" dirty="0" err="1" smtClean="0"/>
              <a:t>eg</a:t>
            </a:r>
            <a:r>
              <a:rPr lang="en-GB" dirty="0" smtClean="0"/>
              <a:t> of NEW quality issue – </a:t>
            </a:r>
            <a:r>
              <a:rPr lang="en-GB" dirty="0" err="1" smtClean="0"/>
              <a:t>comms</a:t>
            </a:r>
            <a:r>
              <a:rPr lang="en-GB" dirty="0" smtClean="0"/>
              <a:t>). Subjects. Mission.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867D5-4AEA-4A56-8C08-3D65B58B18D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QAA codes of practice http://www.qaa.ac.uk/AssuringStandardsAndQuality/code-of-practice/Pages/default.aspx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867D5-4AEA-4A56-8C08-3D65B58B18D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Approx %s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2867D5-4AEA-4A56-8C08-3D65B58B18DE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032167-420C-4A30-A90D-2461C0D779C1}" type="slidenum">
              <a:rPr lang="en-GB" smtClean="0"/>
              <a:pPr/>
              <a:t>20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032167-420C-4A30-A90D-2461C0D779C1}" type="slidenum">
              <a:rPr lang="en-GB" smtClean="0"/>
              <a:pPr/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lvl="1"/>
            <a:r>
              <a:rPr lang="en-GB" smtClean="0"/>
              <a:t>Exeter Univ: student on all appointment panels for academic staff </a:t>
            </a:r>
          </a:p>
          <a:p>
            <a:endParaRPr lang="en-GB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43CEAD-A3AC-4555-BDA2-FFD033829BA7}" type="slidenum">
              <a:rPr lang="en-GB" smtClean="0"/>
              <a:pPr/>
              <a:t>34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Book 1 – change mgt in enhancing quality</a:t>
            </a:r>
          </a:p>
          <a:p>
            <a:r>
              <a:rPr lang="en-US" dirty="0" smtClean="0"/>
              <a:t>2 – evidencing and evaluating quality</a:t>
            </a:r>
          </a:p>
          <a:p>
            <a:r>
              <a:rPr lang="en-US" dirty="0" smtClean="0"/>
              <a:t>3 – changing nature of ac work, and how ac staff deal with issues like quality</a:t>
            </a: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E1CD99-5D32-4D90-9EAA-846844CA6AAE}" type="slidenum">
              <a:rPr lang="en-GB" smtClean="0"/>
              <a:pPr/>
              <a:t>36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7B9A6-3721-4337-A426-5A84D6BDBA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3B235-DBA8-42AA-A7B3-39A6598A31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C9AB2-87B6-4E2A-AA30-609CF35D23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1A7ED-367B-4755-B323-DE3D72605E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EB46C-BB71-4819-A770-6998FB6B92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D2C51-A497-4220-A8EF-22A5B50697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4E6DB-D710-42B7-9E17-E5972EC09D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36450-BF25-4B90-AA4C-765B9E6425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7BDB5-665B-4B6D-A096-98125D3024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B1356-838C-4B30-8C17-12C56CC448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32A19-DFDA-4F0D-8062-FE9F73D941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E4E18BD-CCEE-4A03-8174-6473A499A1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7" descr="QMU_stri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588" y="5859463"/>
            <a:ext cx="9148763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mu.ac.uk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mu.ac.uk/the_university/court_members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cademy.ac.uk/professional-recognition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sparqs.ac.uk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a.ac.uk/media/media_107529_en.pdf" TargetMode="External"/><Relationship Id="rId2" Type="http://schemas.openxmlformats.org/officeDocument/2006/relationships/hyperlink" Target="http://www.heacademy.ac.uk/student-engagem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studentsurvey.com/" TargetMode="External"/><Relationship Id="rId2" Type="http://schemas.openxmlformats.org/officeDocument/2006/relationships/hyperlink" Target="http://www.qmu.ac.uk/quality/qm/AZindex.htm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fce.ac.uk/pubs/hefce/2009/09_02/" TargetMode="External"/><Relationship Id="rId2" Type="http://schemas.openxmlformats.org/officeDocument/2006/relationships/hyperlink" Target="http://www.nber.org/papers/w1485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rc.org.uk/corporate/ukcgcode.cfm" TargetMode="External"/><Relationship Id="rId5" Type="http://schemas.openxmlformats.org/officeDocument/2006/relationships/hyperlink" Target="http://www.lfhe.ac.uk/governance/reviewinggovernance/schofield-effgb.pdf" TargetMode="External"/><Relationship Id="rId4" Type="http://schemas.openxmlformats.org/officeDocument/2006/relationships/hyperlink" Target="http://www.hefce.ac.uk/lgm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55650" y="3716338"/>
            <a:ext cx="7772400" cy="1470025"/>
          </a:xfrm>
        </p:spPr>
        <p:txBody>
          <a:bodyPr/>
          <a:lstStyle/>
          <a:p>
            <a:r>
              <a:rPr lang="en-GB" sz="3200" smtClean="0">
                <a:latin typeface="Calibri" pitchFamily="34" charset="0"/>
              </a:rPr>
              <a:t>Dr Roni Bamber, </a:t>
            </a:r>
            <a:br>
              <a:rPr lang="en-GB" sz="3200" smtClean="0">
                <a:latin typeface="Calibri" pitchFamily="34" charset="0"/>
              </a:rPr>
            </a:br>
            <a:r>
              <a:rPr lang="en-GB" sz="3200" smtClean="0">
                <a:latin typeface="Calibri" pitchFamily="34" charset="0"/>
              </a:rPr>
              <a:t>Queen Margaret University, Edinburgh</a:t>
            </a:r>
            <a:br>
              <a:rPr lang="en-GB" sz="3200" smtClean="0">
                <a:latin typeface="Calibri" pitchFamily="34" charset="0"/>
              </a:rPr>
            </a:br>
            <a:r>
              <a:rPr lang="en-GB" sz="2800" smtClean="0">
                <a:latin typeface="Calibri" pitchFamily="34" charset="0"/>
                <a:hlinkClick r:id="rId3"/>
              </a:rPr>
              <a:t>http://www.qmu.ac.uk</a:t>
            </a:r>
            <a:r>
              <a:rPr lang="en-GB" sz="2800" smtClean="0">
                <a:latin typeface="Calibri" pitchFamily="34" charset="0"/>
              </a:rPr>
              <a:t> 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632700" cy="2328862"/>
          </a:xfrm>
        </p:spPr>
        <p:txBody>
          <a:bodyPr/>
          <a:lstStyle/>
          <a:p>
            <a:r>
              <a:rPr lang="en-GB" sz="4400" b="1" dirty="0" smtClean="0">
                <a:latin typeface="Calibri" pitchFamily="34" charset="0"/>
              </a:rPr>
              <a:t>Principles and practices of </a:t>
            </a:r>
            <a:r>
              <a:rPr lang="en-GB" sz="4400" b="1" smtClean="0">
                <a:latin typeface="Calibri" pitchFamily="34" charset="0"/>
              </a:rPr>
              <a:t>good </a:t>
            </a:r>
            <a:r>
              <a:rPr lang="en-GB" sz="4400" b="1" smtClean="0">
                <a:latin typeface="Calibri" pitchFamily="34" charset="0"/>
              </a:rPr>
              <a:t>university governance</a:t>
            </a:r>
            <a:endParaRPr lang="en-GB" sz="4400" b="1" dirty="0" smtClean="0">
              <a:latin typeface="Calibri" pitchFamily="34" charset="0"/>
            </a:endParaRPr>
          </a:p>
          <a:p>
            <a:endParaRPr lang="en-GB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 within ‘Responsible Autonomy’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348880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Across Europe</a:t>
            </a:r>
          </a:p>
          <a:p>
            <a:r>
              <a:rPr lang="en-GB" dirty="0" smtClean="0"/>
              <a:t>Move towards responsible autonomy</a:t>
            </a:r>
          </a:p>
          <a:p>
            <a:endParaRPr lang="en-GB" dirty="0" smtClean="0"/>
          </a:p>
          <a:p>
            <a:r>
              <a:rPr lang="en-GB" dirty="0" smtClean="0"/>
              <a:t>Away from direct / indirect government control </a:t>
            </a:r>
            <a:r>
              <a:rPr lang="en-GB" sz="1800" dirty="0" smtClean="0"/>
              <a:t>(</a:t>
            </a:r>
            <a:r>
              <a:rPr lang="en-GB" sz="1800" dirty="0" err="1" smtClean="0"/>
              <a:t>Aghion</a:t>
            </a:r>
            <a:r>
              <a:rPr lang="en-GB" sz="1800" dirty="0" smtClean="0"/>
              <a:t> et al, 2009)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-1980728" y="1196752"/>
          <a:ext cx="1288943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7624" y="332656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How? Strategic Dialogue</a:t>
            </a:r>
            <a:endParaRPr lang="en-GB" sz="4000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323528" y="980728"/>
            <a:ext cx="2664296" cy="230425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Resources, Directives, Requirements</a:t>
            </a:r>
          </a:p>
        </p:txBody>
      </p:sp>
      <p:sp>
        <p:nvSpPr>
          <p:cNvPr id="5" name="Left Arrow 4"/>
          <p:cNvSpPr/>
          <p:nvPr/>
        </p:nvSpPr>
        <p:spPr bwMode="auto">
          <a:xfrm>
            <a:off x="7020272" y="3573016"/>
            <a:ext cx="2123728" cy="1944216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Runs the University</a:t>
            </a:r>
          </a:p>
        </p:txBody>
      </p:sp>
      <p:sp>
        <p:nvSpPr>
          <p:cNvPr id="6" name="Right Arrow 5"/>
          <p:cNvSpPr/>
          <p:nvPr/>
        </p:nvSpPr>
        <p:spPr bwMode="auto">
          <a:xfrm>
            <a:off x="0" y="3717032"/>
            <a:ext cx="2123728" cy="18002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Oversees 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4174232" cy="1143000"/>
          </a:xfrm>
        </p:spPr>
        <p:txBody>
          <a:bodyPr/>
          <a:lstStyle/>
          <a:p>
            <a:r>
              <a:rPr lang="en-GB" dirty="0" smtClean="0"/>
              <a:t>Who’s steering?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057650" cy="397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/>
          <p:nvPr/>
        </p:nvSpPr>
        <p:spPr bwMode="auto">
          <a:xfrm>
            <a:off x="4788024" y="260648"/>
            <a:ext cx="3960440" cy="2088232"/>
          </a:xfrm>
          <a:prstGeom prst="left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Government: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navigation requirements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Left Arrow 5"/>
          <p:cNvSpPr/>
          <p:nvPr/>
        </p:nvSpPr>
        <p:spPr bwMode="auto">
          <a:xfrm>
            <a:off x="4860032" y="2276872"/>
            <a:ext cx="3672408" cy="1944216"/>
          </a:xfrm>
          <a:prstGeom prst="leftArrow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Court: oversight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of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route</a:t>
            </a:r>
          </a:p>
        </p:txBody>
      </p:sp>
      <p:sp>
        <p:nvSpPr>
          <p:cNvPr id="7" name="Left Arrow 6"/>
          <p:cNvSpPr/>
          <p:nvPr/>
        </p:nvSpPr>
        <p:spPr bwMode="auto">
          <a:xfrm>
            <a:off x="5076056" y="4005064"/>
            <a:ext cx="3528392" cy="1728192"/>
          </a:xfrm>
          <a:prstGeom prst="leftArrow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Principal: Captain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077072"/>
            <a:ext cx="1580381" cy="239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/>
          <a:lstStyle/>
          <a:p>
            <a:r>
              <a:rPr lang="en-GB" dirty="0" smtClean="0"/>
              <a:t>Keeping staff &amp; students informed of progress along the route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16832"/>
            <a:ext cx="7772400" cy="4114800"/>
          </a:xfrm>
        </p:spPr>
        <p:txBody>
          <a:bodyPr/>
          <a:lstStyle/>
          <a:p>
            <a:r>
              <a:rPr lang="en-GB" sz="2400" b="1" dirty="0" smtClean="0"/>
              <a:t>“TO ALL MEMBERS OF STAFF AND STUDENTS’ UNION EXECUTIVE </a:t>
            </a:r>
          </a:p>
          <a:p>
            <a:endParaRPr lang="en-GB" sz="2400" dirty="0" smtClean="0"/>
          </a:p>
          <a:p>
            <a:r>
              <a:rPr lang="en-GB" sz="2400" dirty="0" smtClean="0"/>
              <a:t>Dear Colleagues</a:t>
            </a:r>
          </a:p>
          <a:p>
            <a:r>
              <a:rPr lang="en-GB" sz="2400" b="1" dirty="0" smtClean="0"/>
              <a:t>WHERE WE ARE NOW -  Recent Progress at QMU and Next Steps</a:t>
            </a:r>
            <a:endParaRPr lang="en-GB" sz="2400" dirty="0" smtClean="0"/>
          </a:p>
          <a:p>
            <a:r>
              <a:rPr lang="en-GB" sz="2400" b="1" i="1" dirty="0" smtClean="0"/>
              <a:t>A Presentation by the Principal</a:t>
            </a:r>
            <a:r>
              <a:rPr lang="en-GB" sz="2400" b="1" dirty="0" smtClean="0"/>
              <a:t> – Tuesday 15 May at 11.15”</a:t>
            </a:r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692696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en-GB" sz="2400" dirty="0" smtClean="0"/>
              <a:t>“I am writing to invite you to attend the next ‘Where we are Now’ presentation.  At this event, I will cover:</a:t>
            </a:r>
          </a:p>
          <a:p>
            <a:r>
              <a:rPr lang="en-GB" sz="2400" dirty="0" smtClean="0"/>
              <a:t>·       Update on strategic planning &amp; realisation of   		  vision</a:t>
            </a:r>
          </a:p>
          <a:p>
            <a:r>
              <a:rPr lang="en-GB" sz="2400" dirty="0" smtClean="0"/>
              <a:t>·       Recent successes across the University</a:t>
            </a:r>
          </a:p>
          <a:p>
            <a:r>
              <a:rPr lang="en-GB" sz="2400" dirty="0" smtClean="0"/>
              <a:t>·       Key statistics </a:t>
            </a:r>
          </a:p>
          <a:p>
            <a:r>
              <a:rPr lang="en-GB" sz="2400" dirty="0" smtClean="0"/>
              <a:t>·       Financial performance</a:t>
            </a:r>
          </a:p>
          <a:p>
            <a:r>
              <a:rPr lang="en-GB" sz="2400" dirty="0" smtClean="0"/>
              <a:t>·       Future priorities</a:t>
            </a:r>
          </a:p>
          <a:p>
            <a:pPr>
              <a:buNone/>
            </a:pPr>
            <a:r>
              <a:rPr lang="en-GB" sz="2400" dirty="0" smtClean="0"/>
              <a:t>You will also have the opportunity to ask questions.</a:t>
            </a:r>
          </a:p>
          <a:p>
            <a:pPr>
              <a:buNone/>
            </a:pPr>
            <a:r>
              <a:rPr lang="en-GB" sz="2400" dirty="0" smtClean="0"/>
              <a:t>I look forward to seeing as many of you as possible on the day..</a:t>
            </a:r>
          </a:p>
          <a:p>
            <a:pPr>
              <a:buNone/>
            </a:pPr>
            <a:r>
              <a:rPr lang="en-GB" sz="2400" dirty="0" smtClean="0"/>
              <a:t>Petra”</a:t>
            </a:r>
            <a:endParaRPr lang="en-GB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r>
              <a:rPr lang="en-GB" dirty="0" smtClean="0"/>
              <a:t>Governing Body (Court)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8134672" cy="4114800"/>
          </a:xfrm>
        </p:spPr>
        <p:txBody>
          <a:bodyPr/>
          <a:lstStyle/>
          <a:p>
            <a:r>
              <a:rPr lang="en-GB" dirty="0" smtClean="0"/>
              <a:t>Responsible for setting institutional strategy</a:t>
            </a:r>
          </a:p>
          <a:p>
            <a:pPr lvl="1"/>
            <a:r>
              <a:rPr lang="en-GB" dirty="0" smtClean="0"/>
              <a:t>On recommendations of institutional management </a:t>
            </a:r>
          </a:p>
          <a:p>
            <a:r>
              <a:rPr lang="en-GB" dirty="0" smtClean="0"/>
              <a:t>Oversees implementation of strategy by institutional management</a:t>
            </a:r>
          </a:p>
          <a:p>
            <a:r>
              <a:rPr lang="en-GB" dirty="0" smtClean="0"/>
              <a:t>Responsible for use of public funds</a:t>
            </a:r>
          </a:p>
          <a:p>
            <a:r>
              <a:rPr lang="en-GB" dirty="0" smtClean="0"/>
              <a:t>Expected to listen to stakeholders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332656"/>
            <a:ext cx="8064896" cy="1143000"/>
          </a:xfrm>
        </p:spPr>
        <p:txBody>
          <a:bodyPr/>
          <a:lstStyle/>
          <a:p>
            <a:r>
              <a:rPr lang="en-GB" dirty="0" smtClean="0"/>
              <a:t>Governing Body - Court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1484784"/>
            <a:ext cx="7772400" cy="4114800"/>
          </a:xfrm>
        </p:spPr>
        <p:txBody>
          <a:bodyPr/>
          <a:lstStyle/>
          <a:p>
            <a:r>
              <a:rPr lang="en-GB" dirty="0" smtClean="0"/>
              <a:t>Mix of lay members (60%), staff &amp; students (30%), senior managers (9%)</a:t>
            </a:r>
          </a:p>
          <a:p>
            <a:pPr lvl="1"/>
            <a:r>
              <a:rPr lang="en-GB" dirty="0" smtClean="0"/>
              <a:t>Small enough to act quickly</a:t>
            </a:r>
          </a:p>
          <a:p>
            <a:pPr lvl="1"/>
            <a:r>
              <a:rPr lang="en-GB" dirty="0" smtClean="0"/>
              <a:t>Large enough to have wide range of experience and skills</a:t>
            </a:r>
          </a:p>
          <a:p>
            <a:endParaRPr lang="en-GB" dirty="0" smtClean="0"/>
          </a:p>
          <a:p>
            <a:r>
              <a:rPr lang="en-GB" dirty="0" smtClean="0">
                <a:hlinkClick r:id="rId3"/>
              </a:rPr>
              <a:t>QMU Court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23528" y="764704"/>
            <a:ext cx="3816424" cy="4827240"/>
          </a:xfrm>
        </p:spPr>
        <p:txBody>
          <a:bodyPr/>
          <a:lstStyle/>
          <a:p>
            <a:pPr>
              <a:buNone/>
            </a:pPr>
            <a:r>
              <a:rPr lang="en-GB" sz="4400" dirty="0" smtClean="0"/>
              <a:t>  2  Which structures need to be in place to support good governance? </a:t>
            </a:r>
            <a:endParaRPr lang="en-GB" sz="4400" dirty="0"/>
          </a:p>
        </p:txBody>
      </p:sp>
      <p:pic>
        <p:nvPicPr>
          <p:cNvPr id="3" name="Picture 2" descr="http://www.channel4.com/4homes/images/mb/Channel4/4homes/on-tv/grand-designs/episode-guides/abroad-alicante/gallery/alicante-foundations-lg--gt_full_width_landsc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700" y="0"/>
            <a:ext cx="46863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896448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483768" y="404664"/>
            <a:ext cx="39885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/>
              <a:t>QMU </a:t>
            </a:r>
            <a:r>
              <a:rPr lang="en-GB" sz="4000" dirty="0" smtClean="0"/>
              <a:t>Governance</a:t>
            </a:r>
            <a:endParaRPr lang="en-GB" sz="4000" dirty="0"/>
          </a:p>
        </p:txBody>
      </p:sp>
    </p:spTree>
    <p:extLst>
      <p:ext uri="{BB962C8B-B14F-4D97-AF65-F5344CB8AC3E}">
        <p14:creationId xmlns="" xmlns:p14="http://schemas.microsoft.com/office/powerpoint/2010/main" val="26130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7638"/>
            <a:ext cx="7772400" cy="1143000"/>
          </a:xfrm>
        </p:spPr>
        <p:txBody>
          <a:bodyPr/>
          <a:lstStyle/>
          <a:p>
            <a:r>
              <a:rPr lang="en-GB" dirty="0"/>
              <a:t>QMU Committee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0638"/>
            <a:ext cx="9144000" cy="556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miley Face 5"/>
          <p:cNvSpPr/>
          <p:nvPr/>
        </p:nvSpPr>
        <p:spPr bwMode="auto">
          <a:xfrm>
            <a:off x="899592" y="3068960"/>
            <a:ext cx="288032" cy="324036"/>
          </a:xfrm>
          <a:prstGeom prst="smileyFace">
            <a:avLst/>
          </a:prstGeom>
          <a:solidFill>
            <a:srgbClr val="FFFF99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Smiley Face 6"/>
          <p:cNvSpPr/>
          <p:nvPr/>
        </p:nvSpPr>
        <p:spPr bwMode="auto">
          <a:xfrm>
            <a:off x="914500" y="4581128"/>
            <a:ext cx="288032" cy="324036"/>
          </a:xfrm>
          <a:prstGeom prst="smileyFace">
            <a:avLst/>
          </a:prstGeom>
          <a:solidFill>
            <a:srgbClr val="FFFF99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Smiley Face 7"/>
          <p:cNvSpPr/>
          <p:nvPr/>
        </p:nvSpPr>
        <p:spPr bwMode="auto">
          <a:xfrm>
            <a:off x="2267744" y="4581128"/>
            <a:ext cx="288032" cy="324036"/>
          </a:xfrm>
          <a:prstGeom prst="smileyFace">
            <a:avLst/>
          </a:prstGeom>
          <a:solidFill>
            <a:srgbClr val="FFFF99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Smiley Face 8"/>
          <p:cNvSpPr/>
          <p:nvPr/>
        </p:nvSpPr>
        <p:spPr bwMode="auto">
          <a:xfrm>
            <a:off x="3923928" y="4564174"/>
            <a:ext cx="288032" cy="324036"/>
          </a:xfrm>
          <a:prstGeom prst="smileyFace">
            <a:avLst/>
          </a:prstGeom>
          <a:solidFill>
            <a:srgbClr val="FFFF99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Smiley Face 9"/>
          <p:cNvSpPr/>
          <p:nvPr/>
        </p:nvSpPr>
        <p:spPr bwMode="auto">
          <a:xfrm>
            <a:off x="5508104" y="4564174"/>
            <a:ext cx="288032" cy="324036"/>
          </a:xfrm>
          <a:prstGeom prst="smileyFace">
            <a:avLst/>
          </a:prstGeom>
          <a:solidFill>
            <a:srgbClr val="FFFF99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697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486" y="-17512"/>
            <a:ext cx="986448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20688"/>
            <a:ext cx="2915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Queen Margaret University</a:t>
            </a:r>
            <a:endParaRPr lang="en-GB" sz="3200" b="1" dirty="0"/>
          </a:p>
        </p:txBody>
      </p:sp>
    </p:spTree>
    <p:extLst>
      <p:ext uri="{BB962C8B-B14F-4D97-AF65-F5344CB8AC3E}">
        <p14:creationId xmlns="" xmlns:p14="http://schemas.microsoft.com/office/powerpoint/2010/main" val="38228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Strategic Committee Structuring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755576" y="2276872"/>
            <a:ext cx="7772400" cy="4114800"/>
          </a:xfrm>
        </p:spPr>
        <p:txBody>
          <a:bodyPr/>
          <a:lstStyle/>
          <a:p>
            <a:pPr marL="342900" lvl="1" indent="-342900">
              <a:buNone/>
              <a:defRPr/>
            </a:pPr>
            <a:r>
              <a:rPr lang="en-GB" dirty="0" smtClean="0"/>
              <a:t>Where possible:</a:t>
            </a:r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sz="3200" dirty="0" smtClean="0"/>
              <a:t>P</a:t>
            </a:r>
            <a:r>
              <a:rPr lang="en-GB" sz="3200" dirty="0" smtClean="0">
                <a:ea typeface="+mn-ea"/>
                <a:cs typeface="+mn-cs"/>
              </a:rPr>
              <a:t>lug and socket = University and faculty / school</a:t>
            </a:r>
          </a:p>
          <a:p>
            <a:pPr lvl="1">
              <a:defRPr/>
            </a:pPr>
            <a:r>
              <a:rPr lang="en-GB" dirty="0" err="1" smtClean="0"/>
              <a:t>Eg</a:t>
            </a:r>
            <a:r>
              <a:rPr lang="en-GB" dirty="0" smtClean="0"/>
              <a:t> Quality Committee in University</a:t>
            </a:r>
          </a:p>
          <a:p>
            <a:pPr lvl="1">
              <a:defRPr/>
            </a:pPr>
            <a:r>
              <a:rPr lang="en-GB" dirty="0" smtClean="0"/>
              <a:t>Quality Committee in Faculty </a:t>
            </a:r>
          </a:p>
          <a:p>
            <a:pPr lvl="1">
              <a:defRPr/>
            </a:pPr>
            <a:r>
              <a:rPr lang="en-GB" dirty="0" smtClean="0"/>
              <a:t>Faculty reps on University </a:t>
            </a:r>
            <a:r>
              <a:rPr lang="en-GB" dirty="0" err="1" smtClean="0"/>
              <a:t>Cttee</a:t>
            </a:r>
            <a:r>
              <a:rPr lang="en-GB" dirty="0" smtClean="0"/>
              <a:t> </a:t>
            </a:r>
          </a:p>
          <a:p>
            <a:pPr>
              <a:defRPr/>
            </a:pPr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50" y="5059757"/>
            <a:ext cx="2486050" cy="179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772400" cy="1143000"/>
          </a:xfrm>
        </p:spPr>
        <p:txBody>
          <a:bodyPr/>
          <a:lstStyle/>
          <a:p>
            <a:r>
              <a:rPr lang="en-GB" dirty="0" smtClean="0"/>
              <a:t>Structure – </a:t>
            </a:r>
            <a:br>
              <a:rPr lang="en-GB" dirty="0" smtClean="0"/>
            </a:br>
            <a:r>
              <a:rPr lang="en-GB" dirty="0" smtClean="0"/>
              <a:t>Professional Services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83568" y="2060848"/>
            <a:ext cx="6480720" cy="41148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Quality Enhancement:</a:t>
            </a:r>
          </a:p>
          <a:p>
            <a:pPr lvl="1">
              <a:defRPr/>
            </a:pPr>
            <a:r>
              <a:rPr lang="en-GB" dirty="0" smtClean="0"/>
              <a:t>Centre for Academic Practice</a:t>
            </a:r>
          </a:p>
          <a:p>
            <a:pPr lvl="1"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Quality processes:</a:t>
            </a:r>
          </a:p>
          <a:p>
            <a:pPr lvl="1">
              <a:defRPr/>
            </a:pPr>
            <a:r>
              <a:rPr lang="en-GB" dirty="0" smtClean="0"/>
              <a:t>Quality Unit</a:t>
            </a:r>
          </a:p>
          <a:p>
            <a:pPr lvl="1"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Close working relationship</a:t>
            </a:r>
          </a:p>
          <a:p>
            <a:pPr>
              <a:defRPr/>
            </a:pP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622314"/>
            <a:ext cx="1886322" cy="216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2420888"/>
            <a:ext cx="7772400" cy="1470025"/>
          </a:xfrm>
        </p:spPr>
        <p:txBody>
          <a:bodyPr/>
          <a:lstStyle/>
          <a:p>
            <a:r>
              <a:rPr lang="en-GB" dirty="0" smtClean="0"/>
              <a:t>What roles do staff and students play in the governance of universities?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 smtClean="0"/>
              <a:t>3  Staff and Good Governance</a:t>
            </a:r>
            <a:endParaRPr lang="en-GB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143000"/>
          </a:xfrm>
        </p:spPr>
        <p:txBody>
          <a:bodyPr/>
          <a:lstStyle/>
          <a:p>
            <a:r>
              <a:rPr lang="en-GB" dirty="0" smtClean="0"/>
              <a:t>Staff Voice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772400" cy="4114800"/>
          </a:xfrm>
        </p:spPr>
        <p:txBody>
          <a:bodyPr/>
          <a:lstStyle/>
          <a:p>
            <a:r>
              <a:rPr lang="en-GB" sz="2800" dirty="0" smtClean="0"/>
              <a:t>Senate</a:t>
            </a:r>
          </a:p>
          <a:p>
            <a:pPr lvl="1"/>
            <a:r>
              <a:rPr lang="en-GB" sz="2400" dirty="0" smtClean="0"/>
              <a:t>Authority on academic matters</a:t>
            </a:r>
          </a:p>
          <a:p>
            <a:pPr lvl="1"/>
            <a:r>
              <a:rPr lang="en-GB" sz="2400" dirty="0" smtClean="0"/>
              <a:t>Represents entire (internal) academic community</a:t>
            </a:r>
          </a:p>
          <a:p>
            <a:pPr lvl="1"/>
            <a:r>
              <a:rPr lang="en-GB" sz="2400" dirty="0" smtClean="0"/>
              <a:t>Key role in academic governance</a:t>
            </a:r>
          </a:p>
          <a:p>
            <a:pPr lvl="1"/>
            <a:r>
              <a:rPr lang="en-GB" sz="2400" dirty="0" smtClean="0"/>
              <a:t>Collegial decision-making</a:t>
            </a:r>
          </a:p>
          <a:p>
            <a:pPr lvl="1"/>
            <a:endParaRPr lang="en-GB" sz="2400" dirty="0" smtClean="0"/>
          </a:p>
          <a:p>
            <a:r>
              <a:rPr lang="en-GB" dirty="0" smtClean="0"/>
              <a:t>Working groups and consultations</a:t>
            </a:r>
          </a:p>
          <a:p>
            <a:pPr lvl="2"/>
            <a:r>
              <a:rPr lang="en-GB" dirty="0" err="1" smtClean="0"/>
              <a:t>Eg</a:t>
            </a:r>
            <a:r>
              <a:rPr lang="en-GB" dirty="0" smtClean="0"/>
              <a:t> Review of QMU Strategy</a:t>
            </a:r>
          </a:p>
          <a:p>
            <a:pPr lvl="2"/>
            <a:r>
              <a:rPr lang="en-GB" dirty="0" err="1" smtClean="0"/>
              <a:t>Eg</a:t>
            </a:r>
            <a:r>
              <a:rPr lang="en-GB" dirty="0" smtClean="0"/>
              <a:t> Review of Annual Monitoring</a:t>
            </a:r>
          </a:p>
          <a:p>
            <a:pPr lvl="2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Staff and Quality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916832"/>
            <a:ext cx="7772400" cy="4114800"/>
          </a:xfrm>
        </p:spPr>
        <p:txBody>
          <a:bodyPr/>
          <a:lstStyle/>
          <a:p>
            <a:r>
              <a:rPr lang="en-GB" dirty="0" smtClean="0"/>
              <a:t>Internal review:</a:t>
            </a:r>
          </a:p>
          <a:p>
            <a:pPr lvl="1"/>
            <a:r>
              <a:rPr lang="en-GB" dirty="0" smtClean="0"/>
              <a:t>Programme approval members + chairs</a:t>
            </a:r>
          </a:p>
          <a:p>
            <a:r>
              <a:rPr lang="en-GB" dirty="0" smtClean="0"/>
              <a:t>(External) institutional review:</a:t>
            </a:r>
          </a:p>
          <a:p>
            <a:pPr lvl="1"/>
            <a:r>
              <a:rPr lang="en-GB" dirty="0" smtClean="0"/>
              <a:t>Programme approval members </a:t>
            </a:r>
          </a:p>
          <a:p>
            <a:r>
              <a:rPr lang="en-GB" dirty="0" smtClean="0"/>
              <a:t>Review of other institutions:</a:t>
            </a:r>
          </a:p>
          <a:p>
            <a:pPr lvl="1"/>
            <a:r>
              <a:rPr lang="en-GB" dirty="0" smtClean="0"/>
              <a:t>Programme approval members 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85800" y="1340768"/>
            <a:ext cx="4822304" cy="4755232"/>
          </a:xfrm>
        </p:spPr>
        <p:txBody>
          <a:bodyPr/>
          <a:lstStyle/>
          <a:p>
            <a:pPr>
              <a:buNone/>
            </a:pPr>
            <a:r>
              <a:rPr lang="en-GB" sz="4000" dirty="0" smtClean="0"/>
              <a:t>   Staff + Role of Structured CPD</a:t>
            </a:r>
            <a:br>
              <a:rPr lang="en-GB" sz="4000" dirty="0" smtClean="0"/>
            </a:br>
            <a:r>
              <a:rPr lang="en-GB" sz="4000" dirty="0" smtClean="0"/>
              <a:t>(Continuing Professional Development)</a:t>
            </a:r>
            <a:endParaRPr lang="en-GB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032882"/>
            <a:ext cx="3203848" cy="291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143000"/>
          </a:xfrm>
        </p:spPr>
        <p:txBody>
          <a:bodyPr/>
          <a:lstStyle/>
          <a:p>
            <a:r>
              <a:rPr lang="en-GB" dirty="0" smtClean="0"/>
              <a:t>CPD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7772400" cy="4824536"/>
          </a:xfrm>
        </p:spPr>
        <p:txBody>
          <a:bodyPr/>
          <a:lstStyle/>
          <a:p>
            <a:r>
              <a:rPr lang="en-GB" dirty="0"/>
              <a:t>National </a:t>
            </a:r>
            <a:r>
              <a:rPr lang="en-GB" dirty="0" smtClean="0"/>
              <a:t>requirements &amp; recognition </a:t>
            </a:r>
            <a:r>
              <a:rPr lang="en-GB" dirty="0"/>
              <a:t>(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en-GB" dirty="0">
                <a:hlinkClick r:id="rId2"/>
              </a:rPr>
              <a:t>HEA Fellowship</a:t>
            </a:r>
            <a:r>
              <a:rPr lang="en-GB" dirty="0"/>
              <a:t>) </a:t>
            </a:r>
          </a:p>
          <a:p>
            <a:pPr lvl="1"/>
            <a:r>
              <a:rPr lang="en-GB" dirty="0" smtClean="0"/>
              <a:t>PG Cert in L&amp;T as probationary requirement </a:t>
            </a:r>
            <a:endParaRPr lang="en-GB" sz="1400" dirty="0" smtClean="0"/>
          </a:p>
          <a:p>
            <a:r>
              <a:rPr lang="en-GB" dirty="0" smtClean="0"/>
              <a:t>Not just new academics</a:t>
            </a:r>
          </a:p>
          <a:p>
            <a:pPr lvl="1"/>
            <a:r>
              <a:rPr lang="en-GB" sz="2400" dirty="0" smtClean="0"/>
              <a:t>Changing needs of experienced staff</a:t>
            </a:r>
          </a:p>
          <a:p>
            <a:pPr lvl="1"/>
            <a:r>
              <a:rPr lang="en-GB" sz="2400" dirty="0" smtClean="0"/>
              <a:t>Part-time staff</a:t>
            </a:r>
          </a:p>
          <a:p>
            <a:pPr lvl="1"/>
            <a:r>
              <a:rPr lang="en-GB" sz="2400" dirty="0" smtClean="0"/>
              <a:t>PhD tutors</a:t>
            </a:r>
          </a:p>
          <a:p>
            <a:pPr lvl="1"/>
            <a:r>
              <a:rPr lang="en-GB" sz="2400" dirty="0" smtClean="0"/>
              <a:t>Learning support staff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143000"/>
          </a:xfrm>
        </p:spPr>
        <p:txBody>
          <a:bodyPr/>
          <a:lstStyle/>
          <a:p>
            <a:r>
              <a:rPr lang="en-GB" dirty="0" smtClean="0"/>
              <a:t>At QMU: L&amp;T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4114800"/>
          </a:xfrm>
        </p:spPr>
        <p:txBody>
          <a:bodyPr/>
          <a:lstStyle/>
          <a:p>
            <a:r>
              <a:rPr lang="en-GB" dirty="0" smtClean="0"/>
              <a:t>PG Cert in Professional and Higher Education </a:t>
            </a:r>
          </a:p>
          <a:p>
            <a:pPr lvl="2"/>
            <a:r>
              <a:rPr lang="en-GB" dirty="0" smtClean="0"/>
              <a:t>Education in Action; Curriculum Development; Technology-enhanced Learning; Researcher Development</a:t>
            </a:r>
          </a:p>
          <a:p>
            <a:r>
              <a:rPr lang="en-GB" dirty="0" smtClean="0"/>
              <a:t>Short Course</a:t>
            </a:r>
          </a:p>
          <a:p>
            <a:pPr lvl="2"/>
            <a:r>
              <a:rPr lang="en-GB" dirty="0" smtClean="0"/>
              <a:t>5 days: Lecturers, PhD tutors, Overseas partners</a:t>
            </a:r>
          </a:p>
          <a:p>
            <a:r>
              <a:rPr lang="en-GB" dirty="0" smtClean="0"/>
              <a:t>Workshop programme</a:t>
            </a:r>
          </a:p>
          <a:p>
            <a:r>
              <a:rPr lang="en-GB" dirty="0" smtClean="0"/>
              <a:t>Programme Team provision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 smtClean="0"/>
              <a:t/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15616" y="2564904"/>
            <a:ext cx="6480720" cy="1752600"/>
          </a:xfrm>
        </p:spPr>
        <p:txBody>
          <a:bodyPr/>
          <a:lstStyle/>
          <a:p>
            <a:r>
              <a:rPr lang="en-GB" sz="5400" dirty="0" smtClean="0"/>
              <a:t>4  Students and Good Governance</a:t>
            </a:r>
            <a:endParaRPr lang="en-GB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509120"/>
            <a:ext cx="49530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7000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Scottish Funding Council’s expectation that...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  ‘students would be </a:t>
            </a:r>
            <a:r>
              <a:rPr lang="en-GB" dirty="0" smtClean="0">
                <a:solidFill>
                  <a:srgbClr val="FF0000"/>
                </a:solidFill>
              </a:rPr>
              <a:t>involved</a:t>
            </a:r>
            <a:r>
              <a:rPr lang="en-GB" dirty="0" smtClean="0"/>
              <a:t> in all processes relating to </a:t>
            </a:r>
            <a:r>
              <a:rPr lang="en-GB" dirty="0" smtClean="0">
                <a:solidFill>
                  <a:srgbClr val="FF0000"/>
                </a:solidFill>
              </a:rPr>
              <a:t>quality assurance and enhancement</a:t>
            </a:r>
            <a:r>
              <a:rPr lang="en-GB" dirty="0" smtClean="0"/>
              <a:t> and that students should be </a:t>
            </a:r>
            <a:r>
              <a:rPr lang="en-GB" dirty="0" smtClean="0">
                <a:solidFill>
                  <a:srgbClr val="FF0000"/>
                </a:solidFill>
              </a:rPr>
              <a:t>represented</a:t>
            </a:r>
            <a:r>
              <a:rPr lang="en-GB" dirty="0" smtClean="0"/>
              <a:t> as widely as possible in each institution’s </a:t>
            </a:r>
            <a:r>
              <a:rPr lang="en-GB" dirty="0" smtClean="0">
                <a:solidFill>
                  <a:srgbClr val="FF0000"/>
                </a:solidFill>
              </a:rPr>
              <a:t>consultative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decision-making forums</a:t>
            </a:r>
            <a:r>
              <a:rPr lang="en-GB" dirty="0" smtClean="0"/>
              <a:t>’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/>
          <a:lstStyle/>
          <a:p>
            <a:r>
              <a:rPr lang="en-GB" dirty="0" smtClean="0"/>
              <a:t>Meaning of student engagement has expanded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8568952" cy="3744416"/>
          </a:xfrm>
        </p:spPr>
        <p:txBody>
          <a:bodyPr/>
          <a:lstStyle/>
          <a:p>
            <a:r>
              <a:rPr lang="en-GB" dirty="0" smtClean="0"/>
              <a:t>Not just them giving feedback on their learning experience</a:t>
            </a:r>
          </a:p>
          <a:p>
            <a:r>
              <a:rPr lang="en-GB" dirty="0" smtClean="0"/>
              <a:t>Full involvement in university quality and decision-making processes</a:t>
            </a:r>
          </a:p>
          <a:p>
            <a:r>
              <a:rPr lang="en-GB" dirty="0" smtClean="0"/>
              <a:t>And in national quality and decision-making processes (</a:t>
            </a:r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err="1" smtClean="0">
                <a:hlinkClick r:id="rId2"/>
              </a:rPr>
              <a:t>sparqs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509120"/>
            <a:ext cx="3851920" cy="138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/>
          <a:lstStyle/>
          <a:p>
            <a:r>
              <a:rPr lang="en-GB" dirty="0" smtClean="0"/>
              <a:t>Aim: students as ‘active partners’ in HE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6984776" cy="4114800"/>
          </a:xfrm>
        </p:spPr>
        <p:txBody>
          <a:bodyPr/>
          <a:lstStyle/>
          <a:p>
            <a:r>
              <a:rPr lang="en-GB" dirty="0" err="1" smtClean="0"/>
              <a:t>Eg</a:t>
            </a:r>
            <a:r>
              <a:rPr lang="en-GB" dirty="0" smtClean="0"/>
              <a:t> national projects: </a:t>
            </a:r>
            <a:r>
              <a:rPr lang="en-GB" dirty="0" smtClean="0">
                <a:hlinkClick r:id="rId2"/>
              </a:rPr>
              <a:t>http://www.heacademy.ac.uk/student-engagement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And institutional codes of practice. </a:t>
            </a:r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smtClean="0">
                <a:hlinkClick r:id="rId3"/>
              </a:rPr>
              <a:t>http://www.gla.ac.uk/media/media_107529_en.pdf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3717032"/>
            <a:ext cx="13316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1143000"/>
          </a:xfrm>
        </p:spPr>
        <p:txBody>
          <a:bodyPr/>
          <a:lstStyle/>
          <a:p>
            <a:r>
              <a:rPr lang="en-GB" dirty="0" smtClean="0"/>
              <a:t>Student Voice – at QMU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8136904" cy="4114800"/>
          </a:xfrm>
        </p:spPr>
        <p:txBody>
          <a:bodyPr/>
          <a:lstStyle/>
          <a:p>
            <a:r>
              <a:rPr lang="en-GB" dirty="0" smtClean="0"/>
              <a:t>Feedback and Evaluation:</a:t>
            </a:r>
          </a:p>
          <a:p>
            <a:pPr lvl="1"/>
            <a:r>
              <a:rPr lang="en-GB" dirty="0" smtClean="0">
                <a:hlinkClick r:id="rId2"/>
              </a:rPr>
              <a:t>Representation of student views</a:t>
            </a:r>
            <a:r>
              <a:rPr lang="en-GB" dirty="0" smtClean="0"/>
              <a:t> (Programme Management)</a:t>
            </a:r>
          </a:p>
          <a:p>
            <a:pPr lvl="2"/>
            <a:r>
              <a:rPr lang="en-GB" dirty="0" smtClean="0"/>
              <a:t>Class reps, Programme reps</a:t>
            </a:r>
          </a:p>
          <a:p>
            <a:pPr lvl="2"/>
            <a:r>
              <a:rPr lang="en-GB" dirty="0" smtClean="0"/>
              <a:t>Student Staff Liaison Committees</a:t>
            </a:r>
          </a:p>
          <a:p>
            <a:pPr lvl="2"/>
            <a:r>
              <a:rPr lang="en-GB" dirty="0" smtClean="0"/>
              <a:t>Student Union, Student Parliament</a:t>
            </a:r>
          </a:p>
          <a:p>
            <a:pPr lvl="1"/>
            <a:r>
              <a:rPr lang="en-GB" dirty="0" smtClean="0"/>
              <a:t>Individual feedback on learning and teaching </a:t>
            </a:r>
          </a:p>
          <a:p>
            <a:pPr lvl="2"/>
            <a:r>
              <a:rPr lang="en-GB" dirty="0" smtClean="0">
                <a:hlinkClick r:id="rId2"/>
              </a:rPr>
              <a:t>Module evaluation</a:t>
            </a:r>
            <a:r>
              <a:rPr lang="en-GB" dirty="0" smtClean="0"/>
              <a:t>; </a:t>
            </a:r>
            <a:r>
              <a:rPr lang="en-GB" dirty="0" smtClean="0">
                <a:hlinkClick r:id="rId2"/>
              </a:rPr>
              <a:t>Programme evaluation; </a:t>
            </a:r>
            <a:r>
              <a:rPr lang="en-GB" dirty="0" smtClean="0">
                <a:hlinkClick r:id="rId3"/>
              </a:rPr>
              <a:t>NSS</a:t>
            </a:r>
            <a:r>
              <a:rPr lang="en-GB" dirty="0" smtClean="0"/>
              <a:t>; Themed evaluation – </a:t>
            </a:r>
            <a:r>
              <a:rPr lang="en-GB" dirty="0" err="1" smtClean="0"/>
              <a:t>eg</a:t>
            </a:r>
            <a:r>
              <a:rPr lang="en-GB" dirty="0" smtClean="0"/>
              <a:t> on Induction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208912" cy="1143000"/>
          </a:xfrm>
        </p:spPr>
        <p:txBody>
          <a:bodyPr/>
          <a:lstStyle/>
          <a:p>
            <a:r>
              <a:rPr lang="en-GB" dirty="0" smtClean="0"/>
              <a:t>Student Voice - </a:t>
            </a:r>
            <a:r>
              <a:rPr lang="en-US" dirty="0" smtClean="0"/>
              <a:t>Representation</a:t>
            </a:r>
            <a:endParaRPr lang="en-GB" dirty="0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7772400" cy="4114800"/>
          </a:xfrm>
        </p:spPr>
        <p:txBody>
          <a:bodyPr/>
          <a:lstStyle/>
          <a:p>
            <a:r>
              <a:rPr lang="en-US" dirty="0" smtClean="0"/>
              <a:t>Class Reps</a:t>
            </a:r>
          </a:p>
          <a:p>
            <a:r>
              <a:rPr lang="en-US" dirty="0" smtClean="0"/>
              <a:t>Students on </a:t>
            </a:r>
          </a:p>
          <a:p>
            <a:pPr lvl="1"/>
            <a:r>
              <a:rPr lang="en-US" dirty="0" smtClean="0"/>
              <a:t>all university committees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programme</a:t>
            </a:r>
            <a:r>
              <a:rPr lang="en-US" dirty="0" smtClean="0"/>
              <a:t> approval panels</a:t>
            </a:r>
          </a:p>
          <a:p>
            <a:pPr lvl="1"/>
            <a:r>
              <a:rPr lang="en-US" dirty="0" smtClean="0"/>
              <a:t>Senior mgt – Student Union meetings</a:t>
            </a:r>
          </a:p>
          <a:p>
            <a:r>
              <a:rPr lang="en-US" dirty="0" smtClean="0"/>
              <a:t>Student-Led Teaching Awards</a:t>
            </a:r>
          </a:p>
          <a:p>
            <a:r>
              <a:rPr lang="en-GB" dirty="0" smtClean="0"/>
              <a:t>Students as Reviewers</a:t>
            </a:r>
          </a:p>
          <a:p>
            <a:pPr lvl="1"/>
            <a:r>
              <a:rPr lang="en-GB" dirty="0" smtClean="0"/>
              <a:t>On Review Panels within the University</a:t>
            </a:r>
          </a:p>
          <a:p>
            <a:pPr lvl="1"/>
            <a:r>
              <a:rPr lang="en-GB" dirty="0" smtClean="0"/>
              <a:t>On QAA Review Panels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340768"/>
            <a:ext cx="7772400" cy="4114800"/>
          </a:xfrm>
        </p:spPr>
        <p:txBody>
          <a:bodyPr/>
          <a:lstStyle/>
          <a:p>
            <a:r>
              <a:rPr lang="en-GB" sz="1800" dirty="0" err="1" smtClean="0"/>
              <a:t>Aghion</a:t>
            </a:r>
            <a:r>
              <a:rPr lang="en-GB" sz="1800" dirty="0" smtClean="0"/>
              <a:t> et al (2009) The governance and performance of research universities: evidence from Europe and the US </a:t>
            </a:r>
            <a:r>
              <a:rPr lang="en-GB" sz="1800" dirty="0" smtClean="0">
                <a:solidFill>
                  <a:srgbClr val="FF0000"/>
                </a:solidFill>
              </a:rPr>
              <a:t>. </a:t>
            </a:r>
            <a:r>
              <a:rPr lang="en-GB" sz="1800" dirty="0" smtClean="0"/>
              <a:t>Working Paper 14851 . Cambridge. </a:t>
            </a:r>
            <a:r>
              <a:rPr lang="en-GB" sz="1800" dirty="0" smtClean="0">
                <a:hlinkClick r:id="rId2"/>
              </a:rPr>
              <a:t>http://www.nber.org/papers/w14851</a:t>
            </a:r>
            <a:endParaRPr lang="en-GB" sz="1800" dirty="0" smtClean="0"/>
          </a:p>
          <a:p>
            <a:r>
              <a:rPr lang="en-GB" sz="1800" dirty="0" smtClean="0"/>
              <a:t>Committee of University Chairs (CUD) (2009) Governance Code of Practice and General Principles. HEFCE)            </a:t>
            </a:r>
            <a:r>
              <a:rPr lang="en-GB" sz="1800" u="sng" dirty="0" smtClean="0">
                <a:hlinkClick r:id="rId3"/>
              </a:rPr>
              <a:t>http://www.hefce.ac.uk/pubs/hefce/2009/09_02/</a:t>
            </a:r>
            <a:endParaRPr lang="en-GB" sz="1800" dirty="0" smtClean="0"/>
          </a:p>
          <a:p>
            <a:r>
              <a:rPr lang="en-GB" sz="1800" dirty="0" smtClean="0"/>
              <a:t>HEFCE (2011) </a:t>
            </a:r>
            <a:r>
              <a:rPr lang="en-GB" sz="1800" i="1" dirty="0" smtClean="0"/>
              <a:t>Leadership, governance and management </a:t>
            </a:r>
            <a:r>
              <a:rPr lang="en-GB" sz="1800" dirty="0" smtClean="0">
                <a:hlinkClick r:id="rId4"/>
              </a:rPr>
              <a:t>http://www.hefce.ac.uk/lgm/</a:t>
            </a:r>
            <a:r>
              <a:rPr lang="en-GB" sz="1800" dirty="0" smtClean="0"/>
              <a:t> </a:t>
            </a:r>
          </a:p>
          <a:p>
            <a:r>
              <a:rPr lang="en-GB" sz="1800" dirty="0" err="1" smtClean="0"/>
              <a:t>Schofiled</a:t>
            </a:r>
            <a:r>
              <a:rPr lang="en-GB" sz="1800" dirty="0" smtClean="0"/>
              <a:t>, A (2009) What is an effective and high performing governing body in UK Higher Education? Pp 9-15 . LFHE &amp; CUC. </a:t>
            </a:r>
            <a:r>
              <a:rPr lang="en-GB" sz="1800" dirty="0" smtClean="0">
                <a:solidFill>
                  <a:srgbClr val="FF0000"/>
                </a:solidFill>
                <a:hlinkClick r:id="rId5"/>
              </a:rPr>
              <a:t>http://www.lfhe.ac.uk/governance/reviewinggovernance/schofield-effgb.pdf</a:t>
            </a:r>
            <a:endParaRPr lang="en-GB" sz="1800" dirty="0" smtClean="0">
              <a:solidFill>
                <a:srgbClr val="FF0000"/>
              </a:solidFill>
            </a:endParaRPr>
          </a:p>
          <a:p>
            <a:r>
              <a:rPr lang="en-GB" sz="1800" dirty="0" smtClean="0"/>
              <a:t>UK Combined Code on Corporate Governance (2010) </a:t>
            </a:r>
            <a:r>
              <a:rPr lang="en-GB" sz="1800" dirty="0" smtClean="0">
                <a:hlinkClick r:id="rId6"/>
              </a:rPr>
              <a:t>http://frc.org.uk/corporate/ukcgcode.cfm</a:t>
            </a:r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Universities Scotland (2011) Review of Higher Education Governance. Edinburgh: Universities Scotland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Further reading: quality </a:t>
            </a:r>
            <a:r>
              <a:rPr lang="en-GB" dirty="0" smtClean="0"/>
              <a:t>issues in my research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75856" y="1988840"/>
            <a:ext cx="2592288" cy="3782888"/>
          </a:xfr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88840"/>
            <a:ext cx="2443163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988840"/>
            <a:ext cx="381642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 of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offer some ideas on structures for good governance</a:t>
            </a:r>
          </a:p>
          <a:p>
            <a:endParaRPr lang="en-GB" dirty="0" smtClean="0"/>
          </a:p>
          <a:p>
            <a:r>
              <a:rPr lang="en-GB" dirty="0" smtClean="0"/>
              <a:t>To provide examples of what those ideas look like in practice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 of good governance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‘to ensure that institutions are </a:t>
            </a:r>
            <a:r>
              <a:rPr lang="en-GB" dirty="0" smtClean="0">
                <a:solidFill>
                  <a:srgbClr val="FF0000"/>
                </a:solidFill>
              </a:rPr>
              <a:t>effectively and responsibly managed</a:t>
            </a:r>
            <a:r>
              <a:rPr lang="en-GB" dirty="0" smtClean="0"/>
              <a:t> in pursuit of long-term strategic objectives consistent with their missions and goals’ </a:t>
            </a:r>
            <a:r>
              <a:rPr lang="en-GB" sz="1600" dirty="0" smtClean="0"/>
              <a:t>(Universities Scotland, 2011)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6680" cy="1143000"/>
          </a:xfrm>
        </p:spPr>
        <p:txBody>
          <a:bodyPr/>
          <a:lstStyle/>
          <a:p>
            <a:r>
              <a:rPr lang="en-GB" dirty="0" smtClean="0"/>
              <a:t>External Governance -Conditions of Funding (Council)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422704" cy="4114800"/>
          </a:xfrm>
        </p:spPr>
        <p:txBody>
          <a:bodyPr/>
          <a:lstStyle/>
          <a:p>
            <a:pPr>
              <a:buNone/>
            </a:pPr>
            <a:r>
              <a:rPr lang="en-GB" sz="2400" dirty="0" err="1" smtClean="0"/>
              <a:t>Eg</a:t>
            </a:r>
            <a:endParaRPr lang="en-GB" sz="2400" dirty="0" smtClean="0"/>
          </a:p>
          <a:p>
            <a:r>
              <a:rPr lang="en-GB" sz="2400" dirty="0" smtClean="0"/>
              <a:t>‘the institution is actively engaged in seeking </a:t>
            </a:r>
            <a:r>
              <a:rPr lang="en-GB" sz="2400" b="1" dirty="0" smtClean="0"/>
              <a:t>continuously</a:t>
            </a:r>
            <a:r>
              <a:rPr lang="en-GB" sz="2400" dirty="0" smtClean="0"/>
              <a:t> to </a:t>
            </a:r>
            <a:r>
              <a:rPr lang="en-GB" sz="2400" b="1" dirty="0" smtClean="0"/>
              <a:t>enhance the quality </a:t>
            </a:r>
            <a:r>
              <a:rPr lang="en-GB" sz="2400" dirty="0" smtClean="0"/>
              <a:t>of its programmes and services and to </a:t>
            </a:r>
            <a:r>
              <a:rPr lang="en-GB" sz="2400" b="1" dirty="0" smtClean="0"/>
              <a:t>involve</a:t>
            </a:r>
            <a:r>
              <a:rPr lang="en-GB" sz="2400" dirty="0" smtClean="0"/>
              <a:t> students and other </a:t>
            </a:r>
            <a:r>
              <a:rPr lang="en-GB" sz="2400" b="1" dirty="0" smtClean="0"/>
              <a:t>stakeholders</a:t>
            </a:r>
            <a:r>
              <a:rPr lang="en-GB" sz="2400" dirty="0" smtClean="0"/>
              <a:t> in these processes’</a:t>
            </a:r>
          </a:p>
          <a:p>
            <a:r>
              <a:rPr lang="en-GB" sz="2400" dirty="0" smtClean="0"/>
              <a:t>‘there are in place up-to-date and readily accessible procedures for  </a:t>
            </a:r>
            <a:r>
              <a:rPr lang="en-GB" sz="2400" b="1" dirty="0" smtClean="0"/>
              <a:t>handling complaints </a:t>
            </a:r>
            <a:r>
              <a:rPr lang="en-GB" sz="2400" dirty="0" smtClean="0"/>
              <a:t>by students, staff and others’</a:t>
            </a:r>
          </a:p>
          <a:p>
            <a:r>
              <a:rPr lang="en-GB" sz="2400" dirty="0" smtClean="0"/>
              <a:t>‘the institution’s activities are conducted in an appropriately open, </a:t>
            </a:r>
            <a:r>
              <a:rPr lang="en-GB" sz="2400" b="1" dirty="0" smtClean="0"/>
              <a:t>transparent</a:t>
            </a:r>
            <a:r>
              <a:rPr lang="en-GB" sz="2400" dirty="0" smtClean="0"/>
              <a:t> and fully </a:t>
            </a:r>
            <a:r>
              <a:rPr lang="en-GB" sz="2400" b="1" dirty="0" smtClean="0"/>
              <a:t>accountable</a:t>
            </a:r>
            <a:r>
              <a:rPr lang="en-GB" sz="2400" dirty="0" smtClean="0"/>
              <a:t> manner’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Reporting: UK HEIs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r>
              <a:rPr lang="en-GB" dirty="0" smtClean="0"/>
              <a:t>More than 550 external lines of reporting in sector! </a:t>
            </a:r>
          </a:p>
          <a:p>
            <a:r>
              <a:rPr lang="en-GB" dirty="0" smtClean="0"/>
              <a:t>Engaged with 130+ professional, statutory or regulatory bodies (PSRBs)</a:t>
            </a:r>
          </a:p>
          <a:p>
            <a:pPr lvl="1"/>
            <a:r>
              <a:rPr lang="en-GB" dirty="0" smtClean="0"/>
              <a:t>For professional accreditation </a:t>
            </a:r>
            <a:r>
              <a:rPr lang="en-GB" sz="1400" dirty="0" smtClean="0"/>
              <a:t>(Universities Scotland, 2011)</a:t>
            </a:r>
          </a:p>
          <a:p>
            <a:r>
              <a:rPr lang="en-GB" dirty="0" smtClean="0"/>
              <a:t>SO: Importance of good data gathering and reporting mechanisms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Elements of governance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Management of the University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Structures: committees + departments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Staff voice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Student voice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470025"/>
          </a:xfrm>
        </p:spPr>
        <p:txBody>
          <a:bodyPr/>
          <a:lstStyle/>
          <a:p>
            <a:r>
              <a:rPr lang="en-GB" dirty="0" smtClean="0"/>
              <a:t>1  Management of the University</a:t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CAP">
  <a:themeElements>
    <a:clrScheme name="BlankCA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C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CA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CA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CA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CA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CA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CA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CA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CA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CA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CA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CA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CA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 QMU presentation</Template>
  <TotalTime>1050</TotalTime>
  <Words>1040</Words>
  <Application>Microsoft Office PowerPoint</Application>
  <PresentationFormat>On-screen Show (4:3)</PresentationFormat>
  <Paragraphs>180</Paragraphs>
  <Slides>36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BlankCAP</vt:lpstr>
      <vt:lpstr>Dr Roni Bamber,  Queen Margaret University, Edinburgh http://www.qmu.ac.uk </vt:lpstr>
      <vt:lpstr>Slide 2</vt:lpstr>
      <vt:lpstr>Slide 3</vt:lpstr>
      <vt:lpstr>Aims of Session</vt:lpstr>
      <vt:lpstr>Purpose of good governance</vt:lpstr>
      <vt:lpstr>External Governance -Conditions of Funding (Council)</vt:lpstr>
      <vt:lpstr>Reporting: UK HEIs</vt:lpstr>
      <vt:lpstr>Elements of governance</vt:lpstr>
      <vt:lpstr>1  Management of the University </vt:lpstr>
      <vt:lpstr>Management within ‘Responsible Autonomy’</vt:lpstr>
      <vt:lpstr>Slide 11</vt:lpstr>
      <vt:lpstr>Who’s steering?</vt:lpstr>
      <vt:lpstr>Keeping staff &amp; students informed of progress along the route</vt:lpstr>
      <vt:lpstr>Slide 14</vt:lpstr>
      <vt:lpstr>Governing Body (Court)</vt:lpstr>
      <vt:lpstr>Governing Body - Court</vt:lpstr>
      <vt:lpstr>Slide 17</vt:lpstr>
      <vt:lpstr>Slide 18</vt:lpstr>
      <vt:lpstr>QMU Committee Structure</vt:lpstr>
      <vt:lpstr>Strategic Committee Structuring</vt:lpstr>
      <vt:lpstr>Structure –  Professional Services</vt:lpstr>
      <vt:lpstr>What roles do staff and students play in the governance of universities?</vt:lpstr>
      <vt:lpstr>3  Staff and Good Governance</vt:lpstr>
      <vt:lpstr>Staff Voice</vt:lpstr>
      <vt:lpstr>Staff and Quality Review</vt:lpstr>
      <vt:lpstr>Slide 26</vt:lpstr>
      <vt:lpstr>CPD</vt:lpstr>
      <vt:lpstr>At QMU: L&amp;T Development</vt:lpstr>
      <vt:lpstr> </vt:lpstr>
      <vt:lpstr>Scottish Funding Council’s expectation that... </vt:lpstr>
      <vt:lpstr>Meaning of student engagement has expanded</vt:lpstr>
      <vt:lpstr>Aim: students as ‘active partners’ in HE</vt:lpstr>
      <vt:lpstr>Student Voice – at QMU</vt:lpstr>
      <vt:lpstr>Student Voice - Representation</vt:lpstr>
      <vt:lpstr>References</vt:lpstr>
      <vt:lpstr>Further reading: quality issues in my research</vt:lpstr>
    </vt:vector>
  </TitlesOfParts>
  <Company>Queen Margaret University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Employability at QMU</dc:title>
  <dc:creator>fboyle</dc:creator>
  <cp:lastModifiedBy>VBamber</cp:lastModifiedBy>
  <cp:revision>203</cp:revision>
  <dcterms:created xsi:type="dcterms:W3CDTF">2008-08-28T12:35:38Z</dcterms:created>
  <dcterms:modified xsi:type="dcterms:W3CDTF">2012-05-24T07:56:49Z</dcterms:modified>
</cp:coreProperties>
</file>