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7" r:id="rId3"/>
    <p:sldId id="286" r:id="rId4"/>
    <p:sldId id="280" r:id="rId5"/>
    <p:sldId id="263" r:id="rId6"/>
    <p:sldId id="260" r:id="rId7"/>
    <p:sldId id="281" r:id="rId8"/>
    <p:sldId id="258" r:id="rId9"/>
    <p:sldId id="282" r:id="rId10"/>
    <p:sldId id="261" r:id="rId11"/>
    <p:sldId id="270" r:id="rId12"/>
    <p:sldId id="271" r:id="rId13"/>
    <p:sldId id="262" r:id="rId14"/>
    <p:sldId id="278" r:id="rId15"/>
    <p:sldId id="279" r:id="rId16"/>
    <p:sldId id="283" r:id="rId17"/>
    <p:sldId id="284" r:id="rId18"/>
    <p:sldId id="285" r:id="rId19"/>
    <p:sldId id="272" r:id="rId20"/>
    <p:sldId id="274" r:id="rId21"/>
    <p:sldId id="265" r:id="rId22"/>
    <p:sldId id="268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306C7-27D8-47B2-8AEE-BF887AD6B445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2174E-238E-44AF-BFB9-3D9C1CFFE2D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E1CD99-5D32-4D90-9EAA-846844CA6AAE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D6EE0-E8FF-41AC-BB6B-BD0F50268A14}" type="datetimeFigureOut">
              <a:rPr lang="en-GB" smtClean="0"/>
              <a:pPr/>
              <a:t>26/05/2012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0AD14-8B35-4309-ABDA-5EDC75988E3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460628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Tribes, Territories and Tribal Reservations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3272408" cy="17526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Dr </a:t>
            </a:r>
            <a:r>
              <a:rPr lang="en-GB" dirty="0" err="1" smtClean="0"/>
              <a:t>Roni</a:t>
            </a:r>
            <a:r>
              <a:rPr lang="en-GB" dirty="0" smtClean="0"/>
              <a:t> </a:t>
            </a:r>
            <a:r>
              <a:rPr lang="en-GB" dirty="0" err="1" smtClean="0"/>
              <a:t>Bamber</a:t>
            </a:r>
            <a:endParaRPr lang="en-GB" dirty="0" smtClean="0"/>
          </a:p>
          <a:p>
            <a:r>
              <a:rPr lang="en-GB" dirty="0" smtClean="0"/>
              <a:t>Queen Margaret University, Edinburgh</a:t>
            </a:r>
          </a:p>
          <a:p>
            <a:r>
              <a:rPr lang="en-GB" dirty="0" smtClean="0"/>
              <a:t>vbamber@qmu.ac.uk</a:t>
            </a:r>
            <a:endParaRPr lang="en-GB" dirty="0"/>
          </a:p>
        </p:txBody>
      </p:sp>
      <p:pic>
        <p:nvPicPr>
          <p:cNvPr id="4" name="Picture 4" descr="http://www.wwdfas.org.uk/Medieval%20Art%20and%20Build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7928" y="0"/>
            <a:ext cx="39660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Four Tribes for 21C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err="1"/>
              <a:t>Ashwin</a:t>
            </a:r>
            <a:r>
              <a:rPr lang="en-GB" dirty="0"/>
              <a:t> et </a:t>
            </a:r>
            <a:r>
              <a:rPr lang="en-GB" dirty="0" smtClean="0"/>
              <a:t>al (Sociology)</a:t>
            </a:r>
          </a:p>
          <a:p>
            <a:pPr marL="971550" lvl="1" indent="-514350"/>
            <a:r>
              <a:rPr lang="en-GB" dirty="0" smtClean="0"/>
              <a:t>kinds </a:t>
            </a:r>
            <a:r>
              <a:rPr lang="en-GB" dirty="0"/>
              <a:t>of knowledge </a:t>
            </a:r>
            <a:r>
              <a:rPr lang="en-GB" dirty="0" smtClean="0"/>
              <a:t>produced</a:t>
            </a:r>
            <a:r>
              <a:rPr lang="en-GB" dirty="0"/>
              <a:t>, who has access to these different kinds of knowledge, and how different groups in society gain access to particular kinds of </a:t>
            </a:r>
            <a:r>
              <a:rPr lang="en-GB" dirty="0" smtClean="0"/>
              <a:t>knowledge</a:t>
            </a:r>
          </a:p>
          <a:p>
            <a:pPr marL="971550" lvl="1" indent="-514350">
              <a:buNone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Winberg</a:t>
            </a:r>
            <a:r>
              <a:rPr lang="en-GB" dirty="0"/>
              <a:t> </a:t>
            </a:r>
            <a:r>
              <a:rPr lang="en-GB" dirty="0" smtClean="0"/>
              <a:t>(Engineering)</a:t>
            </a:r>
          </a:p>
          <a:p>
            <a:pPr lvl="1"/>
            <a:r>
              <a:rPr lang="en-GB" dirty="0" smtClean="0"/>
              <a:t>ways </a:t>
            </a:r>
            <a:r>
              <a:rPr lang="en-GB" dirty="0"/>
              <a:t>in which </a:t>
            </a:r>
            <a:r>
              <a:rPr lang="en-GB" dirty="0" smtClean="0"/>
              <a:t>L&amp;T conducted </a:t>
            </a:r>
            <a:r>
              <a:rPr lang="en-GB" dirty="0"/>
              <a:t>in </a:t>
            </a:r>
            <a:r>
              <a:rPr lang="en-GB" dirty="0" smtClean="0"/>
              <a:t>engineering</a:t>
            </a:r>
          </a:p>
          <a:p>
            <a:pPr lvl="1"/>
            <a:r>
              <a:rPr lang="en-GB" dirty="0" smtClean="0"/>
              <a:t>relationship </a:t>
            </a:r>
            <a:r>
              <a:rPr lang="en-GB" dirty="0"/>
              <a:t>between academic knowledge and professional </a:t>
            </a:r>
            <a:r>
              <a:rPr lang="en-GB" dirty="0" smtClean="0"/>
              <a:t>knowledge</a:t>
            </a:r>
          </a:p>
          <a:p>
            <a:pPr lvl="1"/>
            <a:r>
              <a:rPr lang="en-GB" dirty="0" smtClean="0"/>
              <a:t>knowledge </a:t>
            </a:r>
            <a:r>
              <a:rPr lang="en-GB" dirty="0"/>
              <a:t>claims between and across fields, along epistemic and social axes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 Engineering (</a:t>
            </a:r>
            <a:r>
              <a:rPr lang="en-GB" dirty="0" err="1" smtClean="0"/>
              <a:t>ctd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Academic world: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epistemic relation (</a:t>
            </a:r>
            <a:r>
              <a:rPr lang="en-GB" dirty="0" err="1"/>
              <a:t>eg</a:t>
            </a:r>
            <a:r>
              <a:rPr lang="en-GB" dirty="0"/>
              <a:t> knowledge of mathematics or physics) is </a:t>
            </a:r>
            <a:r>
              <a:rPr lang="en-GB" dirty="0" smtClean="0"/>
              <a:t>dominant</a:t>
            </a:r>
          </a:p>
          <a:p>
            <a:r>
              <a:rPr lang="en-GB" dirty="0" smtClean="0"/>
              <a:t>In professional practice</a:t>
            </a:r>
          </a:p>
          <a:p>
            <a:pPr lvl="1"/>
            <a:r>
              <a:rPr lang="en-GB" dirty="0" smtClean="0"/>
              <a:t>social </a:t>
            </a:r>
            <a:r>
              <a:rPr lang="en-GB" dirty="0"/>
              <a:t>relation (</a:t>
            </a:r>
            <a:r>
              <a:rPr lang="en-GB" dirty="0" err="1"/>
              <a:t>eg</a:t>
            </a:r>
            <a:r>
              <a:rPr lang="en-GB" dirty="0"/>
              <a:t> interpersonal communication, or the ability to mediate technical information for particular clients) comes to the </a:t>
            </a:r>
            <a:r>
              <a:rPr lang="en-GB" dirty="0" smtClean="0"/>
              <a:t>fore</a:t>
            </a:r>
          </a:p>
          <a:p>
            <a:r>
              <a:rPr lang="en-GB" dirty="0" smtClean="0"/>
              <a:t>Different </a:t>
            </a:r>
            <a:r>
              <a:rPr lang="en-GB" dirty="0"/>
              <a:t>attribution of value to L&amp;T </a:t>
            </a:r>
            <a:r>
              <a:rPr lang="en-GB" dirty="0" smtClean="0"/>
              <a:t>activities in each ‘world’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dissent over nature of student projects + simulation of real world practices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Raises questions about...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dentity </a:t>
            </a:r>
            <a:r>
              <a:rPr lang="en-GB" dirty="0"/>
              <a:t>of engineering </a:t>
            </a:r>
            <a:r>
              <a:rPr lang="en-GB" dirty="0" smtClean="0"/>
              <a:t>academics </a:t>
            </a:r>
          </a:p>
          <a:p>
            <a:pPr lvl="1"/>
            <a:r>
              <a:rPr lang="en-GB" dirty="0" smtClean="0"/>
              <a:t>Engineers, academics, strange mix of both</a:t>
            </a:r>
            <a:r>
              <a:rPr lang="en-GB" dirty="0" smtClean="0"/>
              <a:t>?</a:t>
            </a:r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Identity of ‘engineering’</a:t>
            </a:r>
          </a:p>
          <a:p>
            <a:pPr lvl="1"/>
            <a:r>
              <a:rPr lang="en-GB" dirty="0" smtClean="0"/>
              <a:t>fragmented </a:t>
            </a:r>
            <a:r>
              <a:rPr lang="en-GB" dirty="0"/>
              <a:t>identities visible between engineering academics with different </a:t>
            </a:r>
            <a:r>
              <a:rPr lang="en-GB" dirty="0" smtClean="0"/>
              <a:t>specialisations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over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GB" dirty="0" smtClean="0"/>
              <a:t>3	</a:t>
            </a:r>
            <a:r>
              <a:rPr lang="en-GB" dirty="0" err="1" smtClean="0"/>
              <a:t>Laiho</a:t>
            </a:r>
            <a:r>
              <a:rPr lang="en-GB" dirty="0" smtClean="0"/>
              <a:t> </a:t>
            </a:r>
            <a:r>
              <a:rPr lang="en-GB" dirty="0" smtClean="0"/>
              <a:t>(Nursing Science)</a:t>
            </a:r>
          </a:p>
          <a:p>
            <a:pPr marL="971550" lvl="1" indent="-514350"/>
            <a:r>
              <a:rPr lang="en-GB" dirty="0" smtClean="0"/>
              <a:t>what makes a discipline what it is, and how its place in universities mutates over time in response to a number of </a:t>
            </a:r>
            <a:r>
              <a:rPr lang="en-GB" dirty="0" smtClean="0"/>
              <a:t>influences</a:t>
            </a:r>
          </a:p>
          <a:p>
            <a:pPr marL="971550" lvl="1" indent="-514350">
              <a:buNone/>
            </a:pPr>
            <a:endParaRPr lang="en-GB" dirty="0" smtClean="0"/>
          </a:p>
          <a:p>
            <a:pPr marL="514350" indent="-514350">
              <a:buNone/>
            </a:pPr>
            <a:r>
              <a:rPr lang="en-GB" dirty="0" smtClean="0"/>
              <a:t>4	</a:t>
            </a:r>
            <a:r>
              <a:rPr lang="en-GB" dirty="0" err="1" smtClean="0"/>
              <a:t>Kleiman</a:t>
            </a:r>
            <a:r>
              <a:rPr lang="en-GB" dirty="0" smtClean="0"/>
              <a:t> </a:t>
            </a:r>
            <a:r>
              <a:rPr lang="en-GB" dirty="0" smtClean="0"/>
              <a:t>(Performing Arts)</a:t>
            </a:r>
          </a:p>
          <a:p>
            <a:pPr lvl="1"/>
            <a:r>
              <a:rPr lang="en-GB" dirty="0" err="1" smtClean="0"/>
              <a:t>Problematises</a:t>
            </a:r>
            <a:r>
              <a:rPr lang="en-GB" dirty="0" smtClean="0"/>
              <a:t> ‘</a:t>
            </a:r>
            <a:r>
              <a:rPr lang="en-GB" dirty="0"/>
              <a:t>performing arts’ </a:t>
            </a:r>
            <a:r>
              <a:rPr lang="en-GB" dirty="0" smtClean="0"/>
              <a:t>(= dance </a:t>
            </a:r>
            <a:r>
              <a:rPr lang="en-GB" dirty="0" smtClean="0"/>
              <a:t>+ </a:t>
            </a:r>
            <a:r>
              <a:rPr lang="en-GB" dirty="0"/>
              <a:t>music </a:t>
            </a:r>
            <a:r>
              <a:rPr lang="en-GB" dirty="0" smtClean="0"/>
              <a:t>+ drama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H</a:t>
            </a:r>
            <a:r>
              <a:rPr lang="en-GB" dirty="0" smtClean="0"/>
              <a:t>ow trajectories </a:t>
            </a:r>
            <a:r>
              <a:rPr lang="en-GB" dirty="0"/>
              <a:t>of </a:t>
            </a:r>
            <a:r>
              <a:rPr lang="en-GB" dirty="0" smtClean="0"/>
              <a:t>subjects </a:t>
            </a:r>
            <a:r>
              <a:rPr lang="en-GB" dirty="0" smtClean="0"/>
              <a:t>over </a:t>
            </a:r>
            <a:r>
              <a:rPr lang="en-GB" dirty="0"/>
              <a:t>time has shaped </a:t>
            </a:r>
            <a:r>
              <a:rPr lang="en-GB" dirty="0" smtClean="0"/>
              <a:t>their </a:t>
            </a:r>
            <a:r>
              <a:rPr lang="en-GB" dirty="0"/>
              <a:t>place in HE, and </a:t>
            </a:r>
            <a:r>
              <a:rPr lang="en-GB" dirty="0" smtClean="0"/>
              <a:t>identities </a:t>
            </a:r>
            <a:r>
              <a:rPr lang="en-GB" dirty="0"/>
              <a:t>of </a:t>
            </a:r>
            <a:r>
              <a:rPr lang="en-GB" dirty="0" smtClean="0"/>
              <a:t>academics </a:t>
            </a:r>
            <a:r>
              <a:rPr lang="en-GB" dirty="0"/>
              <a:t>involved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4   Nursing - Changes to disciplines over </a:t>
            </a:r>
            <a:r>
              <a:rPr lang="en-GB" dirty="0" smtClean="0"/>
              <a:t>time: dimensions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997152"/>
          </a:xfrm>
        </p:spPr>
        <p:txBody>
          <a:bodyPr>
            <a:noAutofit/>
          </a:bodyPr>
          <a:lstStyle/>
          <a:p>
            <a:pPr lvl="1"/>
            <a:r>
              <a:rPr lang="en-US" sz="2400" dirty="0" smtClean="0"/>
              <a:t>Knowledge base; </a:t>
            </a:r>
            <a:r>
              <a:rPr lang="en-US" sz="2400" dirty="0" err="1" smtClean="0"/>
              <a:t>eg</a:t>
            </a:r>
            <a:r>
              <a:rPr lang="en-US" sz="2400" dirty="0" smtClean="0"/>
              <a:t> academic base v clinical practice </a:t>
            </a:r>
          </a:p>
          <a:p>
            <a:pPr lvl="1"/>
            <a:r>
              <a:rPr lang="en-US" sz="2400" dirty="0" smtClean="0"/>
              <a:t>Chronologically</a:t>
            </a:r>
            <a:r>
              <a:rPr lang="en-US" sz="2400" dirty="0" smtClean="0"/>
              <a:t>, over time: maturity of discipline </a:t>
            </a:r>
          </a:p>
          <a:p>
            <a:pPr lvl="1"/>
            <a:r>
              <a:rPr lang="en-US" sz="2400" dirty="0" smtClean="0"/>
              <a:t>Status of discipline: legitimacy as academic subject</a:t>
            </a:r>
          </a:p>
          <a:p>
            <a:pPr lvl="1"/>
            <a:r>
              <a:rPr lang="en-US" sz="2400" dirty="0" smtClean="0"/>
              <a:t>Geographically: where different nursing </a:t>
            </a:r>
            <a:r>
              <a:rPr lang="en-US" sz="2400" dirty="0" err="1" smtClean="0"/>
              <a:t>specialisms</a:t>
            </a:r>
            <a:r>
              <a:rPr lang="en-US" sz="2400" dirty="0" smtClean="0"/>
              <a:t> </a:t>
            </a:r>
            <a:r>
              <a:rPr lang="en-US" sz="2400" dirty="0" smtClean="0"/>
              <a:t>taught</a:t>
            </a:r>
            <a:endParaRPr lang="en-US" sz="2400" dirty="0" smtClean="0"/>
          </a:p>
          <a:p>
            <a:pPr lvl="1"/>
            <a:r>
              <a:rPr lang="en-US" sz="2400" dirty="0" smtClean="0"/>
              <a:t>In practices: </a:t>
            </a:r>
            <a:r>
              <a:rPr lang="en-US" sz="2400" dirty="0" err="1" smtClean="0"/>
              <a:t>eg</a:t>
            </a:r>
            <a:r>
              <a:rPr lang="en-US" sz="2400" dirty="0" smtClean="0"/>
              <a:t> presence or not of research</a:t>
            </a:r>
          </a:p>
          <a:p>
            <a:pPr lvl="1"/>
            <a:r>
              <a:rPr lang="en-US" sz="2400" dirty="0" smtClean="0"/>
              <a:t>Agents of </a:t>
            </a:r>
            <a:r>
              <a:rPr lang="en-US" sz="2400" dirty="0" smtClean="0"/>
              <a:t>discipline</a:t>
            </a:r>
            <a:r>
              <a:rPr lang="en-US" sz="2400" dirty="0" smtClean="0"/>
              <a:t>: </a:t>
            </a:r>
            <a:r>
              <a:rPr lang="en-US" sz="2400" dirty="0" err="1" smtClean="0"/>
              <a:t>eg</a:t>
            </a:r>
            <a:r>
              <a:rPr lang="en-US" sz="2400" dirty="0" smtClean="0"/>
              <a:t> </a:t>
            </a:r>
            <a:r>
              <a:rPr lang="en-US" sz="2400" dirty="0" smtClean="0"/>
              <a:t>are there </a:t>
            </a:r>
            <a:r>
              <a:rPr lang="en-US" sz="2400" dirty="0" smtClean="0"/>
              <a:t>professors? S</a:t>
            </a:r>
            <a:r>
              <a:rPr lang="en-US" sz="2400" dirty="0" smtClean="0"/>
              <a:t>hifting </a:t>
            </a:r>
            <a:r>
              <a:rPr lang="en-US" sz="2400" dirty="0" smtClean="0"/>
              <a:t>identities</a:t>
            </a:r>
          </a:p>
          <a:p>
            <a:pPr lvl="1"/>
            <a:r>
              <a:rPr lang="en-US" sz="2400" dirty="0" smtClean="0"/>
              <a:t>Intersections </a:t>
            </a:r>
            <a:r>
              <a:rPr lang="en-US" sz="2400" dirty="0" smtClean="0"/>
              <a:t>/ permeable boundaries</a:t>
            </a:r>
          </a:p>
          <a:p>
            <a:pPr lvl="2"/>
            <a:r>
              <a:rPr lang="en-US" dirty="0" smtClean="0"/>
              <a:t>Links to other disciplines</a:t>
            </a:r>
          </a:p>
          <a:p>
            <a:pPr lvl="2"/>
            <a:r>
              <a:rPr lang="en-US" dirty="0" smtClean="0"/>
              <a:t>Academic / professional work and discourses</a:t>
            </a:r>
          </a:p>
          <a:p>
            <a:pPr lvl="1"/>
            <a:r>
              <a:rPr lang="en-US" sz="2400" dirty="0" smtClean="0"/>
              <a:t>Disciplinary </a:t>
            </a:r>
            <a:r>
              <a:rPr lang="en-US" sz="2400" dirty="0" smtClean="0"/>
              <a:t>profile: </a:t>
            </a:r>
            <a:r>
              <a:rPr lang="en-US" sz="2400" dirty="0" smtClean="0"/>
              <a:t>international</a:t>
            </a:r>
            <a:r>
              <a:rPr lang="en-US" sz="2400" dirty="0" smtClean="0"/>
              <a:t>, national or </a:t>
            </a:r>
            <a:r>
              <a:rPr lang="en-US" sz="2400" dirty="0" smtClean="0"/>
              <a:t>local</a:t>
            </a:r>
            <a:endParaRPr lang="en-US" sz="2400" dirty="0" smtClean="0"/>
          </a:p>
          <a:p>
            <a:r>
              <a:rPr lang="en-US" sz="2400" dirty="0" smtClean="0"/>
              <a:t>Other dimensions you can think of?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SPT perspective: Identity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9715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Academic identities = fluid, dynamic, reconstructing</a:t>
            </a:r>
          </a:p>
          <a:p>
            <a:r>
              <a:rPr lang="en-GB" dirty="0" smtClean="0"/>
              <a:t>Di Napoli and Barnett (2008: 4): current HE = ‘a site of many identities-in-the-making’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err="1" smtClean="0"/>
              <a:t>Kleiman</a:t>
            </a:r>
            <a:r>
              <a:rPr lang="en-GB" dirty="0" smtClean="0"/>
              <a:t>  </a:t>
            </a:r>
            <a:r>
              <a:rPr lang="en-GB" dirty="0" smtClean="0"/>
              <a:t>‘landscape </a:t>
            </a:r>
            <a:r>
              <a:rPr lang="en-GB" dirty="0" smtClean="0"/>
              <a:t>of the [different] disciplines and their various interlocking and interconnecting communities of practice consists of a complex, multi-faceted, multi-layered network of identities, relationships, values, discourses and practices’.  </a:t>
            </a:r>
          </a:p>
          <a:p>
            <a:pPr lvl="1"/>
            <a:r>
              <a:rPr lang="en-GB" dirty="0" smtClean="0"/>
              <a:t>This leads to ‘the adoption of multiple, metamorphosing identities within the discipline’</a:t>
            </a:r>
          </a:p>
          <a:p>
            <a:pPr lvl="1"/>
            <a:r>
              <a:rPr lang="en-GB" dirty="0" smtClean="0"/>
              <a:t>Example of pt artist / academic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SPT: Discourse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Expresses and shapes social reality and practices</a:t>
            </a:r>
          </a:p>
          <a:p>
            <a:r>
              <a:rPr lang="en-GB" dirty="0" smtClean="0"/>
              <a:t>How to help students enter our disciplinary world?</a:t>
            </a:r>
          </a:p>
          <a:p>
            <a:pPr lvl="1"/>
            <a:r>
              <a:rPr lang="en-GB" dirty="0" smtClean="0"/>
              <a:t>Help them build discourses (</a:t>
            </a:r>
            <a:r>
              <a:rPr lang="en-GB" dirty="0" err="1" smtClean="0"/>
              <a:t>Shreeve</a:t>
            </a:r>
            <a:r>
              <a:rPr lang="en-GB" dirty="0" smtClean="0"/>
              <a:t>, 2009; </a:t>
            </a:r>
            <a:r>
              <a:rPr lang="en-GB" dirty="0" err="1" smtClean="0"/>
              <a:t>Kapp</a:t>
            </a:r>
            <a:r>
              <a:rPr lang="en-GB" dirty="0" smtClean="0"/>
              <a:t> and </a:t>
            </a:r>
            <a:r>
              <a:rPr lang="en-GB" dirty="0" err="1" smtClean="0"/>
              <a:t>Bangeni</a:t>
            </a:r>
            <a:r>
              <a:rPr lang="en-GB" dirty="0" smtClean="0"/>
              <a:t>, 2009)</a:t>
            </a:r>
          </a:p>
          <a:p>
            <a:pPr lvl="1"/>
            <a:r>
              <a:rPr lang="en-GB" dirty="0" smtClean="0"/>
              <a:t>Help them work between practice and academic contexts (Baxter </a:t>
            </a:r>
            <a:r>
              <a:rPr lang="en-GB" dirty="0" err="1" smtClean="0"/>
              <a:t>Magolda</a:t>
            </a:r>
            <a:r>
              <a:rPr lang="en-GB" dirty="0" smtClean="0"/>
              <a:t>, 2008)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SPT: Multiple cultural configurations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Vertically, single disciplines have different manifestations in different institutions</a:t>
            </a:r>
          </a:p>
          <a:p>
            <a:r>
              <a:rPr lang="en-GB" dirty="0" smtClean="0"/>
              <a:t>Boundary-crossing (</a:t>
            </a:r>
            <a:r>
              <a:rPr lang="en-GB" dirty="0" err="1" smtClean="0"/>
              <a:t>Tuomi-Gröhn</a:t>
            </a:r>
            <a:r>
              <a:rPr lang="en-GB" dirty="0" smtClean="0"/>
              <a:t> et al, 2003)</a:t>
            </a:r>
          </a:p>
          <a:p>
            <a:r>
              <a:rPr lang="en-GB" dirty="0" smtClean="0"/>
              <a:t>Horizontally, subject groupings within institutions </a:t>
            </a:r>
          </a:p>
          <a:p>
            <a:r>
              <a:rPr lang="en-GB" dirty="0" smtClean="0"/>
              <a:t>Externally, academic + professional worlds</a:t>
            </a:r>
          </a:p>
          <a:p>
            <a:r>
              <a:rPr lang="en-GB" dirty="0" smtClean="0"/>
              <a:t>People in universities interact in their various locations, producing different sets of social practices and cultural configurations in each locale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SPT: Social context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Tribes and territories notion assumes a semi-universal experience, regardless of </a:t>
            </a:r>
            <a:r>
              <a:rPr lang="en-GB" dirty="0" smtClean="0"/>
              <a:t>institution</a:t>
            </a:r>
          </a:p>
          <a:p>
            <a:endParaRPr lang="en-GB" dirty="0" smtClean="0"/>
          </a:p>
          <a:p>
            <a:r>
              <a:rPr lang="en-GB" dirty="0" smtClean="0"/>
              <a:t>But contextual factors influence what goes on in any particular location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elite v non-elite institutions (</a:t>
            </a:r>
            <a:r>
              <a:rPr lang="en-GB" dirty="0" err="1" smtClean="0"/>
              <a:t>Ashwin</a:t>
            </a:r>
            <a:r>
              <a:rPr lang="en-GB" dirty="0" smtClean="0"/>
              <a:t> et al)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When is value of ‘tribes’ concept most helpful?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Analysis of identity </a:t>
            </a:r>
            <a:r>
              <a:rPr lang="en-GB" b="1" dirty="0"/>
              <a:t>gaps</a:t>
            </a:r>
            <a:r>
              <a:rPr lang="en-GB" dirty="0"/>
              <a:t> </a:t>
            </a:r>
            <a:endParaRPr lang="en-GB" dirty="0" smtClean="0"/>
          </a:p>
          <a:p>
            <a:pPr lvl="1"/>
            <a:r>
              <a:rPr lang="en-GB" dirty="0" smtClean="0"/>
              <a:t>between subject groups</a:t>
            </a:r>
          </a:p>
          <a:p>
            <a:pPr lvl="2"/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err="1" smtClean="0"/>
              <a:t>Laiho’s</a:t>
            </a:r>
            <a:r>
              <a:rPr lang="en-GB" dirty="0" smtClean="0"/>
              <a:t> Nursing lecturers aren’t </a:t>
            </a:r>
            <a:r>
              <a:rPr lang="en-GB" dirty="0" err="1" smtClean="0"/>
              <a:t>Physios</a:t>
            </a:r>
            <a:r>
              <a:rPr lang="en-GB" dirty="0" smtClean="0"/>
              <a:t> or other allied health specialists</a:t>
            </a:r>
          </a:p>
          <a:p>
            <a:pPr lvl="1"/>
            <a:r>
              <a:rPr lang="en-GB" dirty="0" smtClean="0"/>
              <a:t>between what academics do, and what students do</a:t>
            </a:r>
          </a:p>
          <a:p>
            <a:pPr lvl="2"/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err="1" smtClean="0"/>
              <a:t>Ashwin</a:t>
            </a:r>
            <a:r>
              <a:rPr lang="en-GB" dirty="0" smtClean="0"/>
              <a:t> et al re Sociology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Analysis of identity ‘</a:t>
            </a:r>
            <a:r>
              <a:rPr lang="en-GB" b="1" dirty="0" smtClean="0"/>
              <a:t>drift</a:t>
            </a:r>
            <a:r>
              <a:rPr lang="en-GB" dirty="0" smtClean="0"/>
              <a:t>’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err="1" smtClean="0"/>
              <a:t>Kleiman</a:t>
            </a:r>
            <a:r>
              <a:rPr lang="en-GB" dirty="0" smtClean="0"/>
              <a:t> re </a:t>
            </a:r>
            <a:r>
              <a:rPr lang="en-GB" dirty="0" smtClean="0"/>
              <a:t>academics </a:t>
            </a:r>
            <a:r>
              <a:rPr lang="en-GB" dirty="0" smtClean="0"/>
              <a:t>focusing on generic </a:t>
            </a:r>
            <a:r>
              <a:rPr lang="en-GB" dirty="0"/>
              <a:t>skills </a:t>
            </a:r>
            <a:r>
              <a:rPr lang="en-GB" dirty="0" smtClean="0"/>
              <a:t>/ employability agendas</a:t>
            </a:r>
          </a:p>
          <a:p>
            <a:r>
              <a:rPr lang="en-GB" b="1" dirty="0" smtClean="0"/>
              <a:t>Battle</a:t>
            </a:r>
            <a:r>
              <a:rPr lang="en-GB" dirty="0" smtClean="0"/>
              <a:t> ??? For Political identity 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the fight for arts </a:t>
            </a:r>
            <a:r>
              <a:rPr lang="en-GB" dirty="0"/>
              <a:t>and humanities </a:t>
            </a:r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1004887"/>
            <a:ext cx="4103638" cy="5853113"/>
          </a:xfrm>
        </p:spPr>
        <p:txBody>
          <a:bodyPr/>
          <a:lstStyle/>
          <a:p>
            <a:pPr>
              <a:buNone/>
            </a:pPr>
            <a:r>
              <a:rPr lang="en-GB" b="1" dirty="0" err="1" smtClean="0"/>
              <a:t>Trowler</a:t>
            </a:r>
            <a:r>
              <a:rPr lang="en-GB" b="1" dirty="0" smtClean="0"/>
              <a:t>, Saunders and </a:t>
            </a:r>
            <a:r>
              <a:rPr lang="en-GB" b="1" dirty="0" err="1" smtClean="0"/>
              <a:t>Bamber</a:t>
            </a:r>
            <a:r>
              <a:rPr lang="en-GB" b="1" dirty="0" smtClean="0"/>
              <a:t> (</a:t>
            </a:r>
            <a:r>
              <a:rPr lang="en-GB" b="1" dirty="0" err="1" smtClean="0"/>
              <a:t>Eds</a:t>
            </a:r>
            <a:r>
              <a:rPr lang="en-GB" b="1" dirty="0" smtClean="0"/>
              <a:t>) (2012) </a:t>
            </a:r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en-GB" b="1" dirty="0" smtClean="0"/>
              <a:t>Tribes and territories in the 21st-century: Rethinking the significance of disciplines in higher education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GB" sz="54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692696"/>
            <a:ext cx="532859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 Qs for you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 What factors make your ‘tribe’ what it is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 smtClean="0"/>
              <a:t>2  </a:t>
            </a:r>
            <a:r>
              <a:rPr lang="en-GB" dirty="0" smtClean="0"/>
              <a:t>What </a:t>
            </a:r>
            <a:r>
              <a:rPr lang="en-GB" dirty="0" smtClean="0"/>
              <a:t>is affecting / changing this?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/>
              <a:t>power of metaphor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‘Tribes’ and ‘Territories’</a:t>
            </a:r>
          </a:p>
          <a:p>
            <a:r>
              <a:rPr lang="en-GB" dirty="0" smtClean="0"/>
              <a:t>‘Roots’</a:t>
            </a:r>
          </a:p>
          <a:p>
            <a:r>
              <a:rPr lang="en-GB" dirty="0" smtClean="0"/>
              <a:t>‘DNA’ (</a:t>
            </a:r>
            <a:r>
              <a:rPr lang="en-GB" dirty="0" err="1" smtClean="0"/>
              <a:t>Kleiman</a:t>
            </a:r>
            <a:r>
              <a:rPr lang="en-GB" dirty="0" smtClean="0"/>
              <a:t>)</a:t>
            </a:r>
          </a:p>
          <a:p>
            <a:r>
              <a:rPr lang="en-GB" dirty="0" smtClean="0"/>
              <a:t>Your alternative metaphors?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Factors in complexity of Territories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Eg</a:t>
            </a:r>
            <a:r>
              <a:rPr lang="en-GB" dirty="0" smtClean="0"/>
              <a:t> Policy </a:t>
            </a:r>
            <a:r>
              <a:rPr lang="en-GB" dirty="0" smtClean="0"/>
              <a:t>initiatives (enterprise</a:t>
            </a:r>
            <a:r>
              <a:rPr lang="en-GB" dirty="0"/>
              <a:t>, </a:t>
            </a:r>
            <a:r>
              <a:rPr lang="en-GB" dirty="0" smtClean="0"/>
              <a:t>employability, </a:t>
            </a:r>
            <a:r>
              <a:rPr lang="en-GB" dirty="0"/>
              <a:t>modular programmes, </a:t>
            </a:r>
            <a:r>
              <a:rPr lang="en-GB" dirty="0" smtClean="0"/>
              <a:t>credit accumulation)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8892480" cy="1143000"/>
          </a:xfrm>
        </p:spPr>
        <p:txBody>
          <a:bodyPr/>
          <a:lstStyle/>
          <a:p>
            <a:r>
              <a:rPr lang="en-GB" dirty="0" smtClean="0"/>
              <a:t>The others...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20072" y="1844823"/>
            <a:ext cx="3923928" cy="5095649"/>
          </a:xfr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44824"/>
            <a:ext cx="3923928" cy="51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will I cover?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Updated notion of Tribes and Territories</a:t>
            </a:r>
          </a:p>
          <a:p>
            <a:r>
              <a:rPr lang="en-GB" dirty="0" smtClean="0"/>
              <a:t>Some examples from </a:t>
            </a:r>
            <a:r>
              <a:rPr lang="en-GB" dirty="0" smtClean="0"/>
              <a:t>different </a:t>
            </a:r>
            <a:r>
              <a:rPr lang="en-GB" dirty="0" smtClean="0"/>
              <a:t>disciplines</a:t>
            </a:r>
          </a:p>
          <a:p>
            <a:r>
              <a:rPr lang="en-GB" dirty="0" smtClean="0"/>
              <a:t>The Social Practice Theory perspective on this</a:t>
            </a:r>
          </a:p>
          <a:p>
            <a:r>
              <a:rPr lang="en-GB" dirty="0" smtClean="0"/>
              <a:t>Questions about </a:t>
            </a:r>
          </a:p>
          <a:p>
            <a:pPr lvl="1"/>
            <a:r>
              <a:rPr lang="en-GB" dirty="0" smtClean="0"/>
              <a:t>The value of metaphor</a:t>
            </a:r>
          </a:p>
          <a:p>
            <a:pPr lvl="1"/>
            <a:r>
              <a:rPr lang="en-GB" dirty="0" smtClean="0"/>
              <a:t>What is changing in your ‘tribe’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Literature to support strength of epistemologies in disciplines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/>
          <a:lstStyle/>
          <a:p>
            <a:r>
              <a:rPr lang="en-GB" dirty="0" err="1" smtClean="0"/>
              <a:t>Biglan</a:t>
            </a:r>
            <a:r>
              <a:rPr lang="en-GB" dirty="0" smtClean="0"/>
              <a:t> </a:t>
            </a:r>
            <a:r>
              <a:rPr lang="en-GB" dirty="0"/>
              <a:t>(1973) </a:t>
            </a:r>
            <a:r>
              <a:rPr lang="en-GB" dirty="0" smtClean="0"/>
              <a:t>- epistemological paradigms</a:t>
            </a:r>
          </a:p>
          <a:p>
            <a:r>
              <a:rPr lang="en-GB" dirty="0"/>
              <a:t>Neumann (2002) </a:t>
            </a:r>
            <a:r>
              <a:rPr lang="en-GB" dirty="0" smtClean="0"/>
              <a:t>– </a:t>
            </a:r>
            <a:r>
              <a:rPr lang="en-GB" dirty="0" err="1" smtClean="0"/>
              <a:t>Biglan’s</a:t>
            </a:r>
            <a:r>
              <a:rPr lang="en-GB" dirty="0" smtClean="0"/>
              <a:t> paradigms mapped onto L&amp;T dimensions</a:t>
            </a:r>
          </a:p>
          <a:p>
            <a:r>
              <a:rPr lang="en-GB" dirty="0" err="1"/>
              <a:t>Lattuca</a:t>
            </a:r>
            <a:r>
              <a:rPr lang="en-GB" dirty="0"/>
              <a:t> and Stark (1994) </a:t>
            </a:r>
            <a:r>
              <a:rPr lang="en-GB" dirty="0" smtClean="0"/>
              <a:t>[</a:t>
            </a:r>
            <a:r>
              <a:rPr lang="en-GB" dirty="0" err="1" smtClean="0"/>
              <a:t>Biglan</a:t>
            </a:r>
            <a:r>
              <a:rPr lang="en-GB" dirty="0" smtClean="0"/>
              <a:t> again] - </a:t>
            </a:r>
            <a:r>
              <a:rPr lang="en-GB" dirty="0"/>
              <a:t>‘unequivocal’ patterns in knowledge conceptions and </a:t>
            </a:r>
            <a:r>
              <a:rPr lang="en-GB" dirty="0" smtClean="0"/>
              <a:t>practices</a:t>
            </a:r>
          </a:p>
          <a:p>
            <a:endParaRPr lang="en-GB" dirty="0" smtClean="0"/>
          </a:p>
          <a:p>
            <a:r>
              <a:rPr lang="en-GB" dirty="0" err="1" smtClean="0"/>
              <a:t>Altho</a:t>
            </a:r>
            <a:r>
              <a:rPr lang="en-GB" dirty="0" smtClean="0"/>
              <a:t> all recognised complexity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 now more nuanced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Epistemology only part of the mix. </a:t>
            </a:r>
            <a:r>
              <a:rPr lang="en-GB" dirty="0" err="1" smtClean="0"/>
              <a:t>Eg</a:t>
            </a:r>
            <a:endParaRPr lang="en-GB" dirty="0" smtClean="0"/>
          </a:p>
          <a:p>
            <a:pPr lvl="1"/>
            <a:r>
              <a:rPr lang="en-GB" dirty="0" smtClean="0"/>
              <a:t>Signature pedagogies </a:t>
            </a:r>
            <a:r>
              <a:rPr lang="en-GB" dirty="0"/>
              <a:t>(</a:t>
            </a:r>
            <a:r>
              <a:rPr lang="en-GB" dirty="0" err="1"/>
              <a:t>Shulman</a:t>
            </a:r>
            <a:r>
              <a:rPr lang="en-GB" dirty="0"/>
              <a:t>, 2005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Ways of Thinking  and </a:t>
            </a:r>
            <a:r>
              <a:rPr lang="en-GB" dirty="0" smtClean="0"/>
              <a:t>Practising </a:t>
            </a:r>
            <a:r>
              <a:rPr lang="en-GB" dirty="0"/>
              <a:t>(McCune and </a:t>
            </a:r>
            <a:r>
              <a:rPr lang="en-GB" dirty="0" err="1"/>
              <a:t>Hounsell</a:t>
            </a:r>
            <a:r>
              <a:rPr lang="en-GB" dirty="0"/>
              <a:t>, 2005) </a:t>
            </a:r>
            <a:endParaRPr lang="en-GB" dirty="0" smtClean="0"/>
          </a:p>
          <a:p>
            <a:pPr lvl="1"/>
            <a:r>
              <a:rPr lang="en-GB" dirty="0" smtClean="0"/>
              <a:t>Threshold concepts (Meyer </a:t>
            </a:r>
            <a:r>
              <a:rPr lang="en-GB" dirty="0"/>
              <a:t>and </a:t>
            </a:r>
            <a:r>
              <a:rPr lang="en-GB" dirty="0" smtClean="0"/>
              <a:t>Land, 2003</a:t>
            </a:r>
            <a:r>
              <a:rPr lang="en-GB" dirty="0"/>
              <a:t>) </a:t>
            </a:r>
            <a:endParaRPr lang="en-GB" dirty="0" smtClean="0"/>
          </a:p>
          <a:p>
            <a:pPr lvl="1"/>
            <a:r>
              <a:rPr lang="en-GB" dirty="0" smtClean="0"/>
              <a:t>Mix of influences in identities (Henkel, 2000)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ontext and personal ideology (</a:t>
            </a:r>
            <a:r>
              <a:rPr lang="en-GB" dirty="0" err="1" smtClean="0"/>
              <a:t>Fanghanel</a:t>
            </a:r>
            <a:r>
              <a:rPr lang="en-GB" dirty="0" smtClean="0"/>
              <a:t>, 2009)</a:t>
            </a:r>
          </a:p>
          <a:p>
            <a:pPr lvl="1"/>
            <a:r>
              <a:rPr lang="en-GB" dirty="0" smtClean="0"/>
              <a:t>Teaching and Learning Regimes (</a:t>
            </a:r>
            <a:r>
              <a:rPr lang="en-GB" dirty="0" err="1" smtClean="0"/>
              <a:t>Trowler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dirty="0" smtClean="0"/>
              <a:t>Cooper, 2002)</a:t>
            </a:r>
          </a:p>
          <a:p>
            <a:pPr lvl="1"/>
            <a:r>
              <a:rPr lang="en-GB" dirty="0" smtClean="0"/>
              <a:t>Shifting disciplinary boundaries (Malcolm and </a:t>
            </a:r>
            <a:r>
              <a:rPr lang="en-GB" dirty="0" err="1" smtClean="0"/>
              <a:t>Zucas</a:t>
            </a:r>
            <a:r>
              <a:rPr lang="en-GB" dirty="0" smtClean="0"/>
              <a:t>, 2009)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Argument of the book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Epistemological essentialism doesn’t reflect the dynamic, complex nature of HE work</a:t>
            </a:r>
          </a:p>
          <a:p>
            <a:pPr lvl="1"/>
            <a:r>
              <a:rPr lang="en-GB" dirty="0" smtClean="0"/>
              <a:t>Barnett (2000) – </a:t>
            </a:r>
            <a:r>
              <a:rPr lang="en-GB" dirty="0" err="1" smtClean="0"/>
              <a:t>supercomplexity</a:t>
            </a:r>
            <a:endParaRPr lang="en-GB" dirty="0" smtClean="0"/>
          </a:p>
          <a:p>
            <a:pPr lvl="2"/>
            <a:r>
              <a:rPr lang="en-GB" dirty="0" smtClean="0"/>
              <a:t>academics work together in ‘epistemological pandemonium’</a:t>
            </a:r>
          </a:p>
          <a:p>
            <a:r>
              <a:rPr lang="en-GB" dirty="0" smtClean="0"/>
              <a:t>But that pandemonium has patterns, key features</a:t>
            </a:r>
          </a:p>
          <a:p>
            <a:r>
              <a:rPr lang="en-GB" dirty="0" smtClean="0"/>
              <a:t>From SPT perspective</a:t>
            </a:r>
          </a:p>
          <a:p>
            <a:pPr lvl="1"/>
            <a:r>
              <a:rPr lang="en-GB" dirty="0" smtClean="0"/>
              <a:t>Intellectual territory of the discipline (epistemology) </a:t>
            </a:r>
          </a:p>
          <a:p>
            <a:pPr lvl="1"/>
            <a:r>
              <a:rPr lang="en-GB" dirty="0" smtClean="0"/>
              <a:t>academic identities, discourse, multiple cultural configurations, social context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Because...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Academics not in an inflexible </a:t>
            </a:r>
            <a:r>
              <a:rPr lang="en-GB" dirty="0"/>
              <a:t>disciplinary  </a:t>
            </a:r>
            <a:r>
              <a:rPr lang="en-GB" dirty="0" smtClean="0"/>
              <a:t>framework</a:t>
            </a:r>
          </a:p>
          <a:p>
            <a:r>
              <a:rPr lang="en-GB" dirty="0" smtClean="0"/>
              <a:t>They’re </a:t>
            </a:r>
            <a:r>
              <a:rPr lang="en-GB" dirty="0"/>
              <a:t>constantly reworking disciplinary </a:t>
            </a:r>
            <a:r>
              <a:rPr lang="en-GB" dirty="0" smtClean="0"/>
              <a:t>norms</a:t>
            </a:r>
          </a:p>
          <a:p>
            <a:r>
              <a:rPr lang="en-GB" dirty="0" smtClean="0"/>
              <a:t>Recreating what they do, and how</a:t>
            </a:r>
          </a:p>
          <a:p>
            <a:r>
              <a:rPr lang="en-GB" dirty="0" smtClean="0"/>
              <a:t>Individuals both construct and enact culture</a:t>
            </a:r>
          </a:p>
          <a:p>
            <a:pPr lvl="1"/>
            <a:r>
              <a:rPr lang="en-GB" dirty="0" smtClean="0"/>
              <a:t>Not passive </a:t>
            </a:r>
            <a:r>
              <a:rPr lang="en-GB" dirty="0" smtClean="0"/>
              <a:t>recipients</a:t>
            </a:r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Key = </a:t>
            </a:r>
            <a:r>
              <a:rPr lang="en-US" dirty="0" smtClean="0"/>
              <a:t>changing </a:t>
            </a:r>
            <a:r>
              <a:rPr lang="en-US" dirty="0"/>
              <a:t>nature of disciplines over </a:t>
            </a:r>
            <a:r>
              <a:rPr lang="en-US" dirty="0" smtClean="0"/>
              <a:t>time</a:t>
            </a:r>
          </a:p>
          <a:p>
            <a:r>
              <a:rPr lang="en-US" dirty="0" smtClean="0"/>
              <a:t>And constant influence of other, non-epistemological, factors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So: Disciplinary knowledge systems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fluid</a:t>
            </a:r>
            <a:r>
              <a:rPr lang="en-GB" dirty="0"/>
              <a:t>, dynamic and constantly nudged by non-disciplinary policies, </a:t>
            </a:r>
            <a:r>
              <a:rPr lang="en-GB" dirty="0" smtClean="0"/>
              <a:t>initiatives and </a:t>
            </a:r>
            <a:r>
              <a:rPr lang="en-GB" dirty="0"/>
              <a:t>HE </a:t>
            </a:r>
            <a:r>
              <a:rPr lang="en-GB" dirty="0" smtClean="0"/>
              <a:t>trajectories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Importance of context </a:t>
            </a:r>
            <a:endParaRPr lang="en-GB" dirty="0"/>
          </a:p>
        </p:txBody>
      </p:sp>
      <p:pic>
        <p:nvPicPr>
          <p:cNvPr id="4" name="Picture 7" descr="http://www.bris.ac.uk/centenary/timeline/local/media/uploadedMedia/jpg/1909-academic-sta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588" y="3000375"/>
            <a:ext cx="444341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980</Words>
  <Application>Microsoft Office PowerPoint</Application>
  <PresentationFormat>On-screen Show (4:3)</PresentationFormat>
  <Paragraphs>139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Tribes, Territories and Tribal Reservations</vt:lpstr>
      <vt:lpstr>Slide 2</vt:lpstr>
      <vt:lpstr>The others...</vt:lpstr>
      <vt:lpstr>What will I cover?</vt:lpstr>
      <vt:lpstr>Literature to support strength of epistemologies in disciplines</vt:lpstr>
      <vt:lpstr>But now more nuanced</vt:lpstr>
      <vt:lpstr>Argument of the book</vt:lpstr>
      <vt:lpstr>Because...</vt:lpstr>
      <vt:lpstr>So: Disciplinary knowledge systems </vt:lpstr>
      <vt:lpstr>Four Tribes for 21C</vt:lpstr>
      <vt:lpstr>2 Engineering (ctd)</vt:lpstr>
      <vt:lpstr>Raises questions about...</vt:lpstr>
      <vt:lpstr>Changes over time</vt:lpstr>
      <vt:lpstr>4   Nursing - Changes to disciplines over time: dimensions </vt:lpstr>
      <vt:lpstr>From SPT perspective: Identity</vt:lpstr>
      <vt:lpstr>SPT: Discourse</vt:lpstr>
      <vt:lpstr>SPT: Multiple cultural configurations </vt:lpstr>
      <vt:lpstr>SPT: Social context </vt:lpstr>
      <vt:lpstr>When is value of ‘tribes’ concept most helpful?</vt:lpstr>
      <vt:lpstr>2 Qs for you</vt:lpstr>
      <vt:lpstr>The power of metaphor</vt:lpstr>
      <vt:lpstr>Factors in complexity of Territories</vt:lpstr>
      <vt:lpstr>References</vt:lpstr>
    </vt:vector>
  </TitlesOfParts>
  <Company>Queen Margaret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VBamber</dc:creator>
  <cp:lastModifiedBy>VBamber</cp:lastModifiedBy>
  <cp:revision>102</cp:revision>
  <dcterms:created xsi:type="dcterms:W3CDTF">2012-03-23T14:34:25Z</dcterms:created>
  <dcterms:modified xsi:type="dcterms:W3CDTF">2012-05-26T16:02:48Z</dcterms:modified>
</cp:coreProperties>
</file>